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64" r:id="rId1"/>
  </p:sldMasterIdLst>
  <p:notesMasterIdLst>
    <p:notesMasterId r:id="rId29"/>
  </p:notesMasterIdLst>
  <p:sldIdLst>
    <p:sldId id="256" r:id="rId2"/>
    <p:sldId id="257" r:id="rId3"/>
    <p:sldId id="263" r:id="rId4"/>
    <p:sldId id="352" r:id="rId5"/>
    <p:sldId id="353" r:id="rId6"/>
    <p:sldId id="354" r:id="rId7"/>
    <p:sldId id="292" r:id="rId8"/>
    <p:sldId id="448" r:id="rId9"/>
    <p:sldId id="277" r:id="rId10"/>
    <p:sldId id="355" r:id="rId11"/>
    <p:sldId id="290" r:id="rId12"/>
    <p:sldId id="447" r:id="rId13"/>
    <p:sldId id="438" r:id="rId14"/>
    <p:sldId id="356" r:id="rId15"/>
    <p:sldId id="435" r:id="rId16"/>
    <p:sldId id="443" r:id="rId17"/>
    <p:sldId id="262" r:id="rId18"/>
    <p:sldId id="357" r:id="rId19"/>
    <p:sldId id="258" r:id="rId20"/>
    <p:sldId id="259" r:id="rId21"/>
    <p:sldId id="260" r:id="rId22"/>
    <p:sldId id="265" r:id="rId23"/>
    <p:sldId id="266" r:id="rId24"/>
    <p:sldId id="267" r:id="rId25"/>
    <p:sldId id="268" r:id="rId26"/>
    <p:sldId id="269" r:id="rId27"/>
    <p:sldId id="281" r:id="rId28"/>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wholeTbl>
    <a:band2H>
      <a:tcTxStyle/>
      <a:tcStyle>
        <a:tcBdr/>
        <a:fill>
          <a:solidFill>
            <a:srgbClr val="FFFFFF"/>
          </a:solidFill>
        </a:fill>
      </a:tcStyle>
    </a:band2H>
    <a:firstCo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Col>
    <a:lastRow>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E2CD"/>
          </a:solidFill>
        </a:fill>
      </a:tcStyle>
    </a:wholeTbl>
    <a:band2H>
      <a:tcTxStyle/>
      <a:tcStyle>
        <a:tcBdr/>
        <a:fill>
          <a:solidFill>
            <a:srgbClr val="FF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DBDE"/>
          </a:solidFill>
        </a:fill>
      </a:tcStyle>
    </a:wholeTbl>
    <a:band2H>
      <a:tcTxStyle/>
      <a:tcStyle>
        <a:tcBdr/>
        <a:fill>
          <a:solidFill>
            <a:srgbClr val="EBEEE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8FFCD"/>
          </a:solidFill>
        </a:fill>
      </a:tcStyle>
    </a:wholeTbl>
    <a:band2H>
      <a:tcTxStyle/>
      <a:tcStyle>
        <a:tcBdr/>
        <a:fill>
          <a:solidFill>
            <a:srgbClr val="FCFF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69676"/>
  </p:normalViewPr>
  <p:slideViewPr>
    <p:cSldViewPr snapToGrid="0" snapToObjects="1">
      <p:cViewPr varScale="1">
        <p:scale>
          <a:sx n="76" d="100"/>
          <a:sy n="76" d="100"/>
        </p:scale>
        <p:origin x="196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4" name="Shape 124"/>
          <p:cNvSpPr>
            <a:spLocks noGrp="1" noRot="1" noChangeAspect="1"/>
          </p:cNvSpPr>
          <p:nvPr>
            <p:ph type="sldImg"/>
          </p:nvPr>
        </p:nvSpPr>
        <p:spPr>
          <a:xfrm>
            <a:off x="1143000" y="685800"/>
            <a:ext cx="4572000" cy="3429000"/>
          </a:xfrm>
          <a:prstGeom prst="rect">
            <a:avLst/>
          </a:prstGeom>
        </p:spPr>
        <p:txBody>
          <a:bodyPr/>
          <a:lstStyle/>
          <a:p>
            <a:endParaRPr/>
          </a:p>
        </p:txBody>
      </p:sp>
      <p:sp>
        <p:nvSpPr>
          <p:cNvPr id="125" name="Shape 12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Arial"/>
      </a:defRPr>
    </a:lvl1pPr>
    <a:lvl2pPr indent="228600" latinLnBrk="0">
      <a:defRPr sz="1200">
        <a:latin typeface="+mj-lt"/>
        <a:ea typeface="+mj-ea"/>
        <a:cs typeface="+mj-cs"/>
        <a:sym typeface="Arial"/>
      </a:defRPr>
    </a:lvl2pPr>
    <a:lvl3pPr indent="457200" latinLnBrk="0">
      <a:defRPr sz="1200">
        <a:latin typeface="+mj-lt"/>
        <a:ea typeface="+mj-ea"/>
        <a:cs typeface="+mj-cs"/>
        <a:sym typeface="Arial"/>
      </a:defRPr>
    </a:lvl3pPr>
    <a:lvl4pPr indent="685800" latinLnBrk="0">
      <a:defRPr sz="1200">
        <a:latin typeface="+mj-lt"/>
        <a:ea typeface="+mj-ea"/>
        <a:cs typeface="+mj-cs"/>
        <a:sym typeface="Arial"/>
      </a:defRPr>
    </a:lvl4pPr>
    <a:lvl5pPr indent="914400" latinLnBrk="0">
      <a:defRPr sz="1200">
        <a:latin typeface="+mj-lt"/>
        <a:ea typeface="+mj-ea"/>
        <a:cs typeface="+mj-cs"/>
        <a:sym typeface="Arial"/>
      </a:defRPr>
    </a:lvl5pPr>
    <a:lvl6pPr indent="1143000" latinLnBrk="0">
      <a:defRPr sz="1200">
        <a:latin typeface="+mj-lt"/>
        <a:ea typeface="+mj-ea"/>
        <a:cs typeface="+mj-cs"/>
        <a:sym typeface="Arial"/>
      </a:defRPr>
    </a:lvl6pPr>
    <a:lvl7pPr indent="1371600" latinLnBrk="0">
      <a:defRPr sz="1200">
        <a:latin typeface="+mj-lt"/>
        <a:ea typeface="+mj-ea"/>
        <a:cs typeface="+mj-cs"/>
        <a:sym typeface="Arial"/>
      </a:defRPr>
    </a:lvl7pPr>
    <a:lvl8pPr indent="1600200" latinLnBrk="0">
      <a:defRPr sz="1200">
        <a:latin typeface="+mj-lt"/>
        <a:ea typeface="+mj-ea"/>
        <a:cs typeface="+mj-cs"/>
        <a:sym typeface="Arial"/>
      </a:defRPr>
    </a:lvl8pPr>
    <a:lvl9pPr indent="1828800" latinLnBrk="0">
      <a:defRPr sz="1200">
        <a:latin typeface="+mj-lt"/>
        <a:ea typeface="+mj-ea"/>
        <a:cs typeface="+mj-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AFCC947-A889-4366-8F3A-DF7B05E94F7C}" type="slidenum">
              <a:rPr lang="en-US" smtClean="0"/>
              <a:t>4</a:t>
            </a:fld>
            <a:endParaRPr lang="en-US"/>
          </a:p>
        </p:txBody>
      </p:sp>
    </p:spTree>
    <p:extLst>
      <p:ext uri="{BB962C8B-B14F-4D97-AF65-F5344CB8AC3E}">
        <p14:creationId xmlns:p14="http://schemas.microsoft.com/office/powerpoint/2010/main" val="4292486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FCC947-A889-4366-8F3A-DF7B05E94F7C}" type="slidenum">
              <a:rPr lang="en-US" smtClean="0"/>
              <a:t>18</a:t>
            </a:fld>
            <a:endParaRPr lang="en-US"/>
          </a:p>
        </p:txBody>
      </p:sp>
    </p:spTree>
    <p:extLst>
      <p:ext uri="{BB962C8B-B14F-4D97-AF65-F5344CB8AC3E}">
        <p14:creationId xmlns:p14="http://schemas.microsoft.com/office/powerpoint/2010/main" val="1371314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UrbanSim is a microsimulation land use model designed to assess the potential impacts of alternative transportation infrastructure plans and land use regulations and the </a:t>
            </a:r>
            <a:r>
              <a:rPr lang="en-US" sz="1200" dirty="0">
                <a:solidFill>
                  <a:schemeClr val="dk1"/>
                </a:solidFill>
                <a:ea typeface="Calibri"/>
                <a:cs typeface="Calibri"/>
                <a:sym typeface="Calibri"/>
              </a:rPr>
              <a:t>interactions between land use, transportation, the economy, and the environment</a:t>
            </a:r>
            <a:r>
              <a:rPr lang="en-US" sz="1200" b="0" i="0" u="none" strike="noStrike" kern="1200" baseline="0" dirty="0">
                <a:solidFill>
                  <a:schemeClr val="tx1"/>
                </a:solidFill>
                <a:latin typeface="+mn-lt"/>
                <a:ea typeface="+mn-ea"/>
                <a:cs typeface="+mn-cs"/>
              </a:rPr>
              <a:t>. It was developed as a Open Source model system initially funded by 6 NSF grants based upon research led by Paul Waddell at the University of California, Berkeley and is a</a:t>
            </a:r>
            <a:r>
              <a:rPr lang="en-US" sz="1200" dirty="0"/>
              <a:t>ctively used by a number of MPOs in the US.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There are now three standard geographic level of analysis templates: the most detailed at the parcel level where land use decisions are made, to the census block which provides a standardized data stricture using public data for the entire nation, and then the zone mainly for use out side of the united states.</a:t>
            </a:r>
          </a:p>
        </p:txBody>
      </p:sp>
      <p:sp>
        <p:nvSpPr>
          <p:cNvPr id="4" name="Slide Number Placeholder 3"/>
          <p:cNvSpPr>
            <a:spLocks noGrp="1"/>
          </p:cNvSpPr>
          <p:nvPr>
            <p:ph type="sldNum" sz="quarter" idx="10"/>
          </p:nvPr>
        </p:nvSpPr>
        <p:spPr/>
        <p:txBody>
          <a:bodyPr/>
          <a:lstStyle/>
          <a:p>
            <a:fld id="{9AFCC947-A889-4366-8F3A-DF7B05E94F7C}" type="slidenum">
              <a:rPr lang="en-US" smtClean="0"/>
              <a:t>5</a:t>
            </a:fld>
            <a:endParaRPr lang="en-US"/>
          </a:p>
        </p:txBody>
      </p:sp>
    </p:spTree>
    <p:extLst>
      <p:ext uri="{BB962C8B-B14F-4D97-AF65-F5344CB8AC3E}">
        <p14:creationId xmlns:p14="http://schemas.microsoft.com/office/powerpoint/2010/main" val="2077980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Arial"/>
              </a:rPr>
              <a:t>UrbanSim works by simulating the behavior of decision-making agents that participate in the real estate market (e.g. households, employers, and real estate developers),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Arial"/>
              </a:rPr>
              <a:t>represents </a:t>
            </a:r>
            <a:r>
              <a:rPr lang="en-US" sz="1200" dirty="0"/>
              <a:t>urban development as a dynamic process over time and space (as opposed to </a:t>
            </a:r>
            <a:r>
              <a:rPr lang="en-US" dirty="0"/>
              <a:t>a cross-sectional or equilibrium approach</a:t>
            </a:r>
            <a:r>
              <a:rPr lang="en-US" sz="1200" dirty="0"/>
              <a:t>)</a:t>
            </a:r>
            <a:r>
              <a:rPr lang="en-US" sz="1200" baseline="0"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Simulates the land market as the interaction of demand and supply, with prices and rents adjusting to clear the market (</a:t>
            </a:r>
            <a:r>
              <a:rPr lang="en-US" dirty="0"/>
              <a:t>trade off housing costs, accessibility, and housing and neighborhood amenities</a:t>
            </a:r>
            <a:r>
              <a:rPr lang="en-US" sz="1200"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Can represent</a:t>
            </a:r>
            <a:r>
              <a:rPr lang="en-US" sz="1200" baseline="0" dirty="0"/>
              <a:t> the housing market </a:t>
            </a:r>
            <a:r>
              <a:rPr lang="en-US" sz="1200" dirty="0"/>
              <a:t>by tenure and building type, evaluates policy impacts by modeling market responses, and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is rooted in random utility theory and uses logit models for the implementation of demand components.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Land use policies constrain what developers can build, and transportation plans modify accessibility patterns, which influence the attractiveness </a:t>
            </a:r>
            <a:endParaRPr lang="en-US"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fld id="{9AFCC947-A889-4366-8F3A-DF7B05E94F7C}" type="slidenum">
              <a:rPr lang="en-US" smtClean="0"/>
              <a:t>6</a:t>
            </a:fld>
            <a:endParaRPr lang="en-US"/>
          </a:p>
        </p:txBody>
      </p:sp>
    </p:spTree>
    <p:extLst>
      <p:ext uri="{BB962C8B-B14F-4D97-AF65-F5344CB8AC3E}">
        <p14:creationId xmlns:p14="http://schemas.microsoft.com/office/powerpoint/2010/main" val="1347511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69850" algn="l" rtl="0">
              <a:lnSpc>
                <a:spcPct val="80000"/>
              </a:lnSpc>
              <a:spcBef>
                <a:spcPts val="1000"/>
              </a:spcBef>
              <a:spcAft>
                <a:spcPts val="0"/>
              </a:spcAft>
              <a:buClr>
                <a:schemeClr val="dk1"/>
              </a:buClr>
              <a:buSzPct val="39285"/>
              <a:buFont typeface="Arial"/>
              <a:buNone/>
            </a:pPr>
            <a:r>
              <a:rPr lang="en-US" b="1" dirty="0"/>
              <a:t>Transportation</a:t>
            </a:r>
          </a:p>
          <a:p>
            <a:pPr marL="457200" marR="0" lvl="0" indent="-228600" algn="l" rtl="0">
              <a:lnSpc>
                <a:spcPct val="80000"/>
              </a:lnSpc>
              <a:spcBef>
                <a:spcPts val="1000"/>
              </a:spcBef>
              <a:spcAft>
                <a:spcPts val="0"/>
              </a:spcAft>
            </a:pPr>
            <a:r>
              <a:rPr lang="en-US" sz="1200" dirty="0"/>
              <a:t>Transit investments (Rail, Bus)</a:t>
            </a:r>
          </a:p>
          <a:p>
            <a:pPr marL="457200" marR="0" lvl="0" indent="-228600" algn="l" rtl="0">
              <a:lnSpc>
                <a:spcPct val="80000"/>
              </a:lnSpc>
              <a:spcBef>
                <a:spcPts val="1000"/>
              </a:spcBef>
              <a:spcAft>
                <a:spcPts val="0"/>
              </a:spcAft>
            </a:pPr>
            <a:r>
              <a:rPr lang="en-US" sz="1200" dirty="0"/>
              <a:t>Roadway investments (GP, HOV, HOT, Bike, Pedestrian)</a:t>
            </a:r>
          </a:p>
          <a:p>
            <a:pPr marL="457200" marR="0" lvl="0" indent="-228600" algn="l" rtl="0">
              <a:lnSpc>
                <a:spcPct val="80000"/>
              </a:lnSpc>
              <a:spcBef>
                <a:spcPts val="1000"/>
              </a:spcBef>
              <a:spcAft>
                <a:spcPts val="0"/>
              </a:spcAft>
            </a:pPr>
            <a:r>
              <a:rPr lang="en-US" sz="1200" dirty="0"/>
              <a:t>Pricing (Tolls, Congestion)</a:t>
            </a:r>
          </a:p>
          <a:p>
            <a:pPr marL="0" marR="0" lvl="0" indent="-69850" algn="l" rtl="0">
              <a:lnSpc>
                <a:spcPct val="80000"/>
              </a:lnSpc>
              <a:spcBef>
                <a:spcPts val="1000"/>
              </a:spcBef>
              <a:spcAft>
                <a:spcPts val="0"/>
              </a:spcAft>
              <a:buClr>
                <a:schemeClr val="dk1"/>
              </a:buClr>
              <a:buSzPct val="39285"/>
              <a:buFont typeface="Arial"/>
              <a:buNone/>
            </a:pPr>
            <a:r>
              <a:rPr lang="en-US" b="1" dirty="0"/>
              <a:t>Land Use Regulations</a:t>
            </a:r>
          </a:p>
          <a:p>
            <a:pPr marL="457200" marR="0" lvl="0" indent="-228600" algn="l" rtl="0">
              <a:lnSpc>
                <a:spcPct val="80000"/>
              </a:lnSpc>
              <a:spcBef>
                <a:spcPts val="1000"/>
              </a:spcBef>
              <a:spcAft>
                <a:spcPts val="0"/>
              </a:spcAft>
            </a:pPr>
            <a:r>
              <a:rPr lang="en-US" sz="1200" dirty="0"/>
              <a:t>Comprehensive Plans</a:t>
            </a:r>
          </a:p>
          <a:p>
            <a:pPr marL="457200" marR="0" lvl="0" indent="-228600" algn="l" rtl="0">
              <a:lnSpc>
                <a:spcPct val="80000"/>
              </a:lnSpc>
              <a:spcBef>
                <a:spcPts val="1000"/>
              </a:spcBef>
              <a:spcAft>
                <a:spcPts val="0"/>
              </a:spcAft>
            </a:pPr>
            <a:r>
              <a:rPr lang="en-US" sz="1200" dirty="0"/>
              <a:t>Transit Oriented Development, Urban Villages &amp; Centers</a:t>
            </a:r>
          </a:p>
          <a:p>
            <a:pPr marL="457200" marR="0" lvl="0" indent="-228600" algn="l" rtl="0">
              <a:lnSpc>
                <a:spcPct val="80000"/>
              </a:lnSpc>
              <a:spcBef>
                <a:spcPts val="1000"/>
              </a:spcBef>
              <a:spcAft>
                <a:spcPts val="0"/>
              </a:spcAft>
            </a:pPr>
            <a:r>
              <a:rPr lang="en-US" sz="1200" dirty="0"/>
              <a:t>Subsidies, Impact Fees</a:t>
            </a:r>
          </a:p>
          <a:p>
            <a:pPr marL="457200" marR="0" lvl="0" indent="-228600" algn="l" rtl="0">
              <a:lnSpc>
                <a:spcPct val="80000"/>
              </a:lnSpc>
              <a:spcBef>
                <a:spcPts val="1000"/>
              </a:spcBef>
              <a:spcAft>
                <a:spcPts val="0"/>
              </a:spcAft>
            </a:pPr>
            <a:r>
              <a:rPr lang="en-US" sz="1200" dirty="0"/>
              <a:t>Urban Growth Boundaries</a:t>
            </a:r>
          </a:p>
          <a:p>
            <a:pPr marL="457200" marR="0" lvl="0" indent="-228600" algn="l" rtl="0">
              <a:lnSpc>
                <a:spcPct val="80000"/>
              </a:lnSpc>
              <a:spcBef>
                <a:spcPts val="1000"/>
              </a:spcBef>
              <a:spcAft>
                <a:spcPts val="0"/>
              </a:spcAft>
            </a:pPr>
            <a:r>
              <a:rPr lang="en-US" sz="1200" dirty="0"/>
              <a:t>Protection of Environmentally-sensitive Areas</a:t>
            </a:r>
          </a:p>
          <a:p>
            <a:pPr marL="0" marR="0" lvl="0" indent="0" algn="l" rtl="0">
              <a:lnSpc>
                <a:spcPct val="80000"/>
              </a:lnSpc>
              <a:spcBef>
                <a:spcPts val="1000"/>
              </a:spcBef>
              <a:spcAft>
                <a:spcPts val="0"/>
              </a:spcAft>
              <a:buNone/>
            </a:pPr>
            <a:r>
              <a:rPr lang="en-US" b="1" dirty="0"/>
              <a:t>Macro Assumptions</a:t>
            </a:r>
          </a:p>
          <a:p>
            <a:endParaRPr lang="en-US" dirty="0"/>
          </a:p>
        </p:txBody>
      </p:sp>
      <p:sp>
        <p:nvSpPr>
          <p:cNvPr id="4" name="Slide Number Placeholder 3"/>
          <p:cNvSpPr>
            <a:spLocks noGrp="1"/>
          </p:cNvSpPr>
          <p:nvPr>
            <p:ph type="sldNum" sz="quarter" idx="10"/>
          </p:nvPr>
        </p:nvSpPr>
        <p:spPr/>
        <p:txBody>
          <a:bodyPr/>
          <a:lstStyle/>
          <a:p>
            <a:fld id="{9AFCC947-A889-4366-8F3A-DF7B05E94F7C}" type="slidenum">
              <a:rPr lang="en-US" smtClean="0"/>
              <a:t>7</a:t>
            </a:fld>
            <a:endParaRPr lang="en-US"/>
          </a:p>
        </p:txBody>
      </p:sp>
    </p:spTree>
    <p:extLst>
      <p:ext uri="{BB962C8B-B14F-4D97-AF65-F5344CB8AC3E}">
        <p14:creationId xmlns:p14="http://schemas.microsoft.com/office/powerpoint/2010/main" val="3487179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FCC947-A889-4366-8F3A-DF7B05E94F7C}" type="slidenum">
              <a:rPr lang="en-US" smtClean="0"/>
              <a:t>9</a:t>
            </a:fld>
            <a:endParaRPr lang="en-US"/>
          </a:p>
        </p:txBody>
      </p:sp>
    </p:spTree>
    <p:extLst>
      <p:ext uri="{BB962C8B-B14F-4D97-AF65-F5344CB8AC3E}">
        <p14:creationId xmlns:p14="http://schemas.microsoft.com/office/powerpoint/2010/main" val="1226939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latin typeface="Arial"/>
              </a:rPr>
              <a:t>The simulation proceeds in annual time-steps where each simulation year, a set of models are run in sequence.  </a:t>
            </a:r>
          </a:p>
          <a:p>
            <a:endParaRPr lang="en-US" dirty="0">
              <a:latin typeface="Arial"/>
            </a:endParaRPr>
          </a:p>
          <a:p>
            <a:r>
              <a:rPr lang="en-US" dirty="0">
                <a:latin typeface="Arial"/>
              </a:rPr>
              <a:t>First, real estate prices are predicted.  </a:t>
            </a:r>
          </a:p>
          <a:p>
            <a:endParaRPr lang="en-US" dirty="0">
              <a:latin typeface="Arial"/>
            </a:endParaRPr>
          </a:p>
          <a:p>
            <a:r>
              <a:rPr lang="en-US" dirty="0">
                <a:latin typeface="Arial"/>
              </a:rPr>
              <a:t>Then new and relocating households are selected, and these households then make a location choice in the region.  </a:t>
            </a:r>
          </a:p>
          <a:p>
            <a:endParaRPr lang="en-US" dirty="0">
              <a:latin typeface="Arial"/>
            </a:endParaRPr>
          </a:p>
          <a:p>
            <a:r>
              <a:rPr lang="en-US" dirty="0">
                <a:latin typeface="Arial"/>
              </a:rPr>
              <a:t>Next, new and relocating business establishments are selected, and then these establishments make a location choice. </a:t>
            </a:r>
          </a:p>
          <a:p>
            <a:endParaRPr lang="en-US" dirty="0">
              <a:latin typeface="Arial"/>
            </a:endParaRPr>
          </a:p>
          <a:p>
            <a:r>
              <a:rPr lang="en-US" dirty="0">
                <a:latin typeface="Arial"/>
              </a:rPr>
              <a:t>And then, turning to the supply side of the real estate market, the location and type of new real estate development is simulated. </a:t>
            </a:r>
            <a:endParaRPr lang="en-US" dirty="0"/>
          </a:p>
          <a:p>
            <a:pPr marL="0" indent="0">
              <a:buSzPct val="100000"/>
              <a:buNone/>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strike="noStrike" dirty="0">
                <a:solidFill>
                  <a:srgbClr val="000000"/>
                </a:solidFill>
                <a:latin typeface="Times New Roman"/>
              </a:rPr>
              <a:t>Resulting</a:t>
            </a:r>
            <a:r>
              <a:rPr lang="en-US" sz="1200" strike="noStrike" baseline="0" dirty="0">
                <a:solidFill>
                  <a:srgbClr val="000000"/>
                </a:solidFill>
                <a:latin typeface="Times New Roman"/>
              </a:rPr>
              <a:t> indicators can be exported each year and send to </a:t>
            </a:r>
            <a:r>
              <a:rPr lang="en-US" sz="1200" strike="noStrike" dirty="0">
                <a:solidFill>
                  <a:srgbClr val="000000"/>
                </a:solidFill>
                <a:latin typeface="Times New Roman"/>
              </a:rPr>
              <a:t>external models such as a </a:t>
            </a:r>
            <a:r>
              <a:rPr lang="en-US" sz="1200" strike="noStrike" baseline="0" dirty="0">
                <a:solidFill>
                  <a:srgbClr val="000000"/>
                </a:solidFill>
                <a:latin typeface="Times New Roman"/>
              </a:rPr>
              <a:t>travel model </a:t>
            </a:r>
            <a:r>
              <a:rPr lang="en-US" sz="1200" strike="noStrike" dirty="0">
                <a:solidFill>
                  <a:srgbClr val="000000"/>
                </a:solidFill>
                <a:latin typeface="Times New Roman"/>
              </a:rPr>
              <a:t>in order to have a two-way feedback between UrbanSim and the travel model, capturing the complex interrelationships between transportation and land use. </a:t>
            </a:r>
            <a:endParaRPr lang="en-US" dirty="0"/>
          </a:p>
        </p:txBody>
      </p:sp>
      <p:sp>
        <p:nvSpPr>
          <p:cNvPr id="4" name="Slide Number Placeholder 3"/>
          <p:cNvSpPr>
            <a:spLocks noGrp="1"/>
          </p:cNvSpPr>
          <p:nvPr>
            <p:ph type="sldNum" sz="quarter" idx="10"/>
          </p:nvPr>
        </p:nvSpPr>
        <p:spPr/>
        <p:txBody>
          <a:bodyPr/>
          <a:lstStyle/>
          <a:p>
            <a:fld id="{9AFCC947-A889-4366-8F3A-DF7B05E94F7C}" type="slidenum">
              <a:rPr lang="en-US" smtClean="0"/>
              <a:t>10</a:t>
            </a:fld>
            <a:endParaRPr lang="en-US"/>
          </a:p>
        </p:txBody>
      </p:sp>
    </p:spTree>
    <p:extLst>
      <p:ext uri="{BB962C8B-B14F-4D97-AF65-F5344CB8AC3E}">
        <p14:creationId xmlns:p14="http://schemas.microsoft.com/office/powerpoint/2010/main" val="3954377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FCC947-A889-4366-8F3A-DF7B05E94F7C}" type="slidenum">
              <a:rPr lang="en-US" smtClean="0"/>
              <a:t>11</a:t>
            </a:fld>
            <a:endParaRPr lang="en-US"/>
          </a:p>
        </p:txBody>
      </p:sp>
    </p:spTree>
    <p:extLst>
      <p:ext uri="{BB962C8B-B14F-4D97-AF65-F5344CB8AC3E}">
        <p14:creationId xmlns:p14="http://schemas.microsoft.com/office/powerpoint/2010/main" val="1472863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1711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Now what we have done at UrbanSim is developed a new way to utilize the UrbanSim land use model in a manner that attempts</a:t>
            </a:r>
            <a:r>
              <a:rPr lang="en-US" baseline="0" dirty="0"/>
              <a:t> to address many of the pain points MPOs go through when developing their land use model and RTP process. </a:t>
            </a:r>
          </a:p>
          <a:p>
            <a:endParaRPr lang="en-US" baseline="0" dirty="0"/>
          </a:p>
          <a:p>
            <a:r>
              <a:rPr lang="en-US" baseline="0" dirty="0"/>
              <a:t>Key to this is to wrap UrbanSim with cloud infrastructure to utilize scalable on demand computing, removing the need for MPOs to maintain in house computing resources, this encourages sensitivity testing and rapid prototyping of multiple scenarios.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All this occurs within a 2D/3D user interface in the web browser, with the ability to integrate simulation results in a web map or export for use outside the platform. </a:t>
            </a:r>
            <a:r>
              <a:rPr lang="en-US" dirty="0"/>
              <a:t>Enables a wide variety of stakeholders (planners, public agencies, citizens and advocacy groups) to explore the potential consequences of alternative public policies and investments means of communicating simulation results from UrbanSim to policy makers and the public. Allowing for feedback to be incorporated from the </a:t>
            </a:r>
            <a:r>
              <a:rPr lang="en-US" sz="1200" b="0" i="0" u="none" strike="noStrike" kern="1200" baseline="0" dirty="0">
                <a:solidFill>
                  <a:schemeClr val="tx1"/>
                </a:solidFill>
                <a:latin typeface="+mn-lt"/>
                <a:ea typeface="+mn-ea"/>
                <a:cs typeface="+mn-cs"/>
              </a:rPr>
              <a:t>early stages and follow this through more detailed planning stages of the modeling effort.</a:t>
            </a:r>
            <a:endParaRPr lang="en-US" baseline="0" dirty="0"/>
          </a:p>
          <a:p>
            <a:endParaRPr lang="en-US" baseline="0" dirty="0"/>
          </a:p>
          <a:p>
            <a:r>
              <a:rPr lang="en-US" dirty="0"/>
              <a:t>Can create scenario inputs such as development constraints and development projects in the pipeline and</a:t>
            </a:r>
            <a:r>
              <a:rPr lang="en-US" baseline="0" dirty="0"/>
              <a:t> track data in a transparent way over time.</a:t>
            </a:r>
          </a:p>
          <a:p>
            <a:endParaRPr lang="en-US" dirty="0"/>
          </a:p>
          <a:p>
            <a:r>
              <a:rPr lang="en-US" dirty="0"/>
              <a:t>Can</a:t>
            </a:r>
            <a:r>
              <a:rPr lang="en-US" baseline="0" dirty="0"/>
              <a:t> </a:t>
            </a:r>
            <a:r>
              <a:rPr lang="en-US" dirty="0"/>
              <a:t>leverage a shared data repository, enabling coordination and collaboration among users within the same organization, as well as across organizational and geographic boundaries</a:t>
            </a:r>
            <a:r>
              <a:rPr lang="en-US" baseline="0" dirty="0"/>
              <a:t> and can include all inputs to the model in a standard data schema: base data, parcels, buildings, zoning, TAZs, transportation networks, simulation results </a:t>
            </a:r>
            <a:endParaRPr lang="en-US" dirty="0"/>
          </a:p>
        </p:txBody>
      </p:sp>
      <p:sp>
        <p:nvSpPr>
          <p:cNvPr id="4" name="Slide Number Placeholder 3"/>
          <p:cNvSpPr>
            <a:spLocks noGrp="1"/>
          </p:cNvSpPr>
          <p:nvPr>
            <p:ph type="sldNum" sz="quarter" idx="10"/>
          </p:nvPr>
        </p:nvSpPr>
        <p:spPr/>
        <p:txBody>
          <a:bodyPr/>
          <a:lstStyle/>
          <a:p>
            <a:fld id="{9AFCC947-A889-4366-8F3A-DF7B05E94F7C}" type="slidenum">
              <a:rPr lang="en-US" smtClean="0"/>
              <a:t>14</a:t>
            </a:fld>
            <a:endParaRPr lang="en-US"/>
          </a:p>
        </p:txBody>
      </p:sp>
    </p:spTree>
    <p:extLst>
      <p:ext uri="{BB962C8B-B14F-4D97-AF65-F5344CB8AC3E}">
        <p14:creationId xmlns:p14="http://schemas.microsoft.com/office/powerpoint/2010/main" val="20829446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EEE22-BDB7-614F-9239-C53B7A13B9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A12BF86-41DA-4D47-BC4E-6A76B9A18C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A35C22-6898-1746-A3D1-11B1DDB1D6A1}"/>
              </a:ext>
            </a:extLst>
          </p:cNvPr>
          <p:cNvSpPr>
            <a:spLocks noGrp="1"/>
          </p:cNvSpPr>
          <p:nvPr>
            <p:ph type="dt" sz="half" idx="10"/>
          </p:nvPr>
        </p:nvSpPr>
        <p:spPr/>
        <p:txBody>
          <a:bodyPr/>
          <a:lstStyle/>
          <a:p>
            <a:fld id="{E24FD472-8BF0-D142-BD50-35CB8C82AF51}" type="datetime1">
              <a:rPr lang="en-US" smtClean="0"/>
              <a:t>11/28/18</a:t>
            </a:fld>
            <a:endParaRPr lang="en-US"/>
          </a:p>
        </p:txBody>
      </p:sp>
      <p:sp>
        <p:nvSpPr>
          <p:cNvPr id="5" name="Footer Placeholder 4">
            <a:extLst>
              <a:ext uri="{FF2B5EF4-FFF2-40B4-BE49-F238E27FC236}">
                <a16:creationId xmlns:a16="http://schemas.microsoft.com/office/drawing/2014/main" id="{7BEB50E1-313B-1D4A-94BD-DD826D865E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38BB80-176F-434B-8557-55445AEE9873}"/>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986858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4FD93-2F26-6841-B06F-1DEAC3D74E1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3C6222-EAA6-EB46-BA82-D4BD87B5415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764353-267D-544B-A8BA-2FA9FDB8DE52}"/>
              </a:ext>
            </a:extLst>
          </p:cNvPr>
          <p:cNvSpPr>
            <a:spLocks noGrp="1"/>
          </p:cNvSpPr>
          <p:nvPr>
            <p:ph type="dt" sz="half" idx="10"/>
          </p:nvPr>
        </p:nvSpPr>
        <p:spPr/>
        <p:txBody>
          <a:bodyPr/>
          <a:lstStyle/>
          <a:p>
            <a:fld id="{36B89F44-208A-8349-9FD6-492EA0025957}" type="datetime1">
              <a:rPr lang="en-US" smtClean="0"/>
              <a:t>11/28/18</a:t>
            </a:fld>
            <a:endParaRPr lang="en-US"/>
          </a:p>
        </p:txBody>
      </p:sp>
      <p:sp>
        <p:nvSpPr>
          <p:cNvPr id="5" name="Footer Placeholder 4">
            <a:extLst>
              <a:ext uri="{FF2B5EF4-FFF2-40B4-BE49-F238E27FC236}">
                <a16:creationId xmlns:a16="http://schemas.microsoft.com/office/drawing/2014/main" id="{B2E5D597-5E81-0647-90D0-B093D7A982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19BDF0-F10F-AD4A-BF16-AD523E8E76A9}"/>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947678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B67A93-7AE4-8441-894C-FB5206F4498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E347FC-2CAA-8E49-9D94-78A3C61914F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CADD99-B7A9-E544-A24E-A2EFF6DD810C}"/>
              </a:ext>
            </a:extLst>
          </p:cNvPr>
          <p:cNvSpPr>
            <a:spLocks noGrp="1"/>
          </p:cNvSpPr>
          <p:nvPr>
            <p:ph type="dt" sz="half" idx="10"/>
          </p:nvPr>
        </p:nvSpPr>
        <p:spPr/>
        <p:txBody>
          <a:bodyPr/>
          <a:lstStyle/>
          <a:p>
            <a:fld id="{04591241-F705-2641-B2F9-A68902F6ED3C}" type="datetime1">
              <a:rPr lang="en-US" smtClean="0"/>
              <a:t>11/28/18</a:t>
            </a:fld>
            <a:endParaRPr lang="en-US"/>
          </a:p>
        </p:txBody>
      </p:sp>
      <p:sp>
        <p:nvSpPr>
          <p:cNvPr id="5" name="Footer Placeholder 4">
            <a:extLst>
              <a:ext uri="{FF2B5EF4-FFF2-40B4-BE49-F238E27FC236}">
                <a16:creationId xmlns:a16="http://schemas.microsoft.com/office/drawing/2014/main" id="{3D3C3B1E-8720-8149-A0F6-7406197E3F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6D1009-05D7-C14B-A0E7-83DD9227DCD0}"/>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8188640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6635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
        <p:cNvGrpSpPr/>
        <p:nvPr/>
      </p:nvGrpSpPr>
      <p:grpSpPr>
        <a:xfrm>
          <a:off x="0" y="0"/>
          <a:ext cx="0" cy="0"/>
          <a:chOff x="0" y="0"/>
          <a:chExt cx="0" cy="0"/>
        </a:xfrm>
      </p:grpSpPr>
      <p:sp>
        <p:nvSpPr>
          <p:cNvPr id="28" name="Title Text"/>
          <p:cNvSpPr txBox="1">
            <a:spLocks noGrp="1"/>
          </p:cNvSpPr>
          <p:nvPr>
            <p:ph type="title"/>
          </p:nvPr>
        </p:nvSpPr>
        <p:spPr>
          <a:prstGeom prst="rect">
            <a:avLst/>
          </a:prstGeom>
        </p:spPr>
        <p:txBody>
          <a:bodyPr/>
          <a:lstStyle/>
          <a:p>
            <a:r>
              <a:t>Title Text</a:t>
            </a:r>
          </a:p>
        </p:txBody>
      </p:sp>
      <p:sp>
        <p:nvSpPr>
          <p:cNvPr id="2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5275250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CD676-9C7E-224D-8DE5-D23AB00958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F0001A-5BE4-954D-9F80-931C5F3133F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506C0B-A295-2047-9E0D-2256230310C3}"/>
              </a:ext>
            </a:extLst>
          </p:cNvPr>
          <p:cNvSpPr>
            <a:spLocks noGrp="1"/>
          </p:cNvSpPr>
          <p:nvPr>
            <p:ph type="dt" sz="half" idx="10"/>
          </p:nvPr>
        </p:nvSpPr>
        <p:spPr/>
        <p:txBody>
          <a:bodyPr/>
          <a:lstStyle/>
          <a:p>
            <a:fld id="{B50168C5-594A-1A40-A649-5B2A90DB4DE7}" type="datetime1">
              <a:rPr lang="en-US" smtClean="0"/>
              <a:t>11/28/18</a:t>
            </a:fld>
            <a:endParaRPr lang="en-US"/>
          </a:p>
        </p:txBody>
      </p:sp>
      <p:sp>
        <p:nvSpPr>
          <p:cNvPr id="5" name="Footer Placeholder 4">
            <a:extLst>
              <a:ext uri="{FF2B5EF4-FFF2-40B4-BE49-F238E27FC236}">
                <a16:creationId xmlns:a16="http://schemas.microsoft.com/office/drawing/2014/main" id="{26E903FB-AAC5-0C4F-B7DE-2041632C5B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F876F-CB5F-BD48-ACBD-439489FC5DF7}"/>
              </a:ext>
            </a:extLst>
          </p:cNvPr>
          <p:cNvSpPr>
            <a:spLocks noGrp="1"/>
          </p:cNvSpPr>
          <p:nvPr>
            <p:ph type="sldNum" sz="quarter" idx="12"/>
          </p:nvPr>
        </p:nvSpPr>
        <p:spPr/>
        <p:txBody>
          <a:bodyPr/>
          <a:lstStyle/>
          <a:p>
            <a:fld id="{93F1122E-19E5-4C71-A148-83781E741A2C}" type="slidenum">
              <a:rPr lang="en-US" smtClean="0"/>
              <a:t>‹#›</a:t>
            </a:fld>
            <a:endParaRPr lang="en-US"/>
          </a:p>
        </p:txBody>
      </p:sp>
    </p:spTree>
    <p:extLst>
      <p:ext uri="{BB962C8B-B14F-4D97-AF65-F5344CB8AC3E}">
        <p14:creationId xmlns:p14="http://schemas.microsoft.com/office/powerpoint/2010/main" val="1446531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337AA-99F1-6F4E-8C1E-53B0DE4C03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7F4AAE-912A-4E4F-9A0D-C65C665A1F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C590989-A4B8-6645-BD86-BAA922AFD512}"/>
              </a:ext>
            </a:extLst>
          </p:cNvPr>
          <p:cNvSpPr>
            <a:spLocks noGrp="1"/>
          </p:cNvSpPr>
          <p:nvPr>
            <p:ph type="dt" sz="half" idx="10"/>
          </p:nvPr>
        </p:nvSpPr>
        <p:spPr/>
        <p:txBody>
          <a:bodyPr/>
          <a:lstStyle/>
          <a:p>
            <a:fld id="{594F67C7-5093-3445-A527-9149BD54E92E}" type="datetime1">
              <a:rPr lang="en-US" smtClean="0"/>
              <a:t>11/28/18</a:t>
            </a:fld>
            <a:endParaRPr lang="en-US"/>
          </a:p>
        </p:txBody>
      </p:sp>
      <p:sp>
        <p:nvSpPr>
          <p:cNvPr id="5" name="Footer Placeholder 4">
            <a:extLst>
              <a:ext uri="{FF2B5EF4-FFF2-40B4-BE49-F238E27FC236}">
                <a16:creationId xmlns:a16="http://schemas.microsoft.com/office/drawing/2014/main" id="{C8A62407-0320-AF4E-ABB9-30BD99AB95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063B8-62AE-314B-A639-885AAF36FA4E}"/>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50102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7CC14-CFC2-D14B-82C3-6ECB87C398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0609F8-FE90-C346-92DB-17CBFA5E9A3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C46A9A-AE6D-F240-B4E9-8D5E1D4A133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071E60C-CC42-5441-985A-AE096973D9C2}"/>
              </a:ext>
            </a:extLst>
          </p:cNvPr>
          <p:cNvSpPr>
            <a:spLocks noGrp="1"/>
          </p:cNvSpPr>
          <p:nvPr>
            <p:ph type="dt" sz="half" idx="10"/>
          </p:nvPr>
        </p:nvSpPr>
        <p:spPr/>
        <p:txBody>
          <a:bodyPr/>
          <a:lstStyle/>
          <a:p>
            <a:fld id="{FE989745-719B-3D4A-B3C1-C85AFE4547D4}" type="datetime1">
              <a:rPr lang="en-US" smtClean="0"/>
              <a:t>11/28/18</a:t>
            </a:fld>
            <a:endParaRPr lang="en-US"/>
          </a:p>
        </p:txBody>
      </p:sp>
      <p:sp>
        <p:nvSpPr>
          <p:cNvPr id="6" name="Footer Placeholder 5">
            <a:extLst>
              <a:ext uri="{FF2B5EF4-FFF2-40B4-BE49-F238E27FC236}">
                <a16:creationId xmlns:a16="http://schemas.microsoft.com/office/drawing/2014/main" id="{360E0916-D8D4-474A-8808-B648CBA1A8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64385A-BBA5-7040-8190-68D529AECC8C}"/>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658374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A8890-92F1-0B42-AB29-F6CB5FE4B5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A2F7D1-6675-1243-9DAA-6DFC631AF1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089CA60-F9FB-454E-9501-5E917A34ED1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E2F8C3-7B38-C84F-AD35-1EF910A600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A4C99B3-FD4E-E045-B3DB-51E6019CE1A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998427-381D-8743-BECC-8334AD2A121E}"/>
              </a:ext>
            </a:extLst>
          </p:cNvPr>
          <p:cNvSpPr>
            <a:spLocks noGrp="1"/>
          </p:cNvSpPr>
          <p:nvPr>
            <p:ph type="dt" sz="half" idx="10"/>
          </p:nvPr>
        </p:nvSpPr>
        <p:spPr/>
        <p:txBody>
          <a:bodyPr/>
          <a:lstStyle/>
          <a:p>
            <a:fld id="{8D98A666-D596-1C40-80B3-D975B21D2F7D}" type="datetime1">
              <a:rPr lang="en-US" smtClean="0"/>
              <a:t>11/28/18</a:t>
            </a:fld>
            <a:endParaRPr lang="en-US"/>
          </a:p>
        </p:txBody>
      </p:sp>
      <p:sp>
        <p:nvSpPr>
          <p:cNvPr id="8" name="Footer Placeholder 7">
            <a:extLst>
              <a:ext uri="{FF2B5EF4-FFF2-40B4-BE49-F238E27FC236}">
                <a16:creationId xmlns:a16="http://schemas.microsoft.com/office/drawing/2014/main" id="{BD37AC24-EF78-BF47-979F-39B0D8A7EAE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3659BF0-AF32-4842-ABAB-CA0D7CEBADF3}"/>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285184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7F571-40C3-1F47-B33C-FAF33FB7A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5E5060-ACB4-5C4F-B92F-15974324B30F}"/>
              </a:ext>
            </a:extLst>
          </p:cNvPr>
          <p:cNvSpPr>
            <a:spLocks noGrp="1"/>
          </p:cNvSpPr>
          <p:nvPr>
            <p:ph type="dt" sz="half" idx="10"/>
          </p:nvPr>
        </p:nvSpPr>
        <p:spPr/>
        <p:txBody>
          <a:bodyPr/>
          <a:lstStyle/>
          <a:p>
            <a:fld id="{2A140A3B-48AD-ED43-865B-40A00635DE44}" type="datetime1">
              <a:rPr lang="en-US" smtClean="0"/>
              <a:t>11/28/18</a:t>
            </a:fld>
            <a:endParaRPr lang="en-US"/>
          </a:p>
        </p:txBody>
      </p:sp>
      <p:sp>
        <p:nvSpPr>
          <p:cNvPr id="4" name="Footer Placeholder 3">
            <a:extLst>
              <a:ext uri="{FF2B5EF4-FFF2-40B4-BE49-F238E27FC236}">
                <a16:creationId xmlns:a16="http://schemas.microsoft.com/office/drawing/2014/main" id="{65EC9701-9B7D-D54E-80C7-2795AD24710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CB995F-7B10-774D-AD35-99DF6DC0C63D}"/>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682194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723F99-8470-E041-AEDA-C379A22B1022}"/>
              </a:ext>
            </a:extLst>
          </p:cNvPr>
          <p:cNvSpPr>
            <a:spLocks noGrp="1"/>
          </p:cNvSpPr>
          <p:nvPr>
            <p:ph type="dt" sz="half" idx="10"/>
          </p:nvPr>
        </p:nvSpPr>
        <p:spPr/>
        <p:txBody>
          <a:bodyPr/>
          <a:lstStyle/>
          <a:p>
            <a:fld id="{69CC0DCE-E96E-9441-BF94-FCD4C812C5BB}" type="datetime1">
              <a:rPr lang="en-US" smtClean="0"/>
              <a:t>11/28/18</a:t>
            </a:fld>
            <a:endParaRPr lang="en-US"/>
          </a:p>
        </p:txBody>
      </p:sp>
      <p:sp>
        <p:nvSpPr>
          <p:cNvPr id="3" name="Footer Placeholder 2">
            <a:extLst>
              <a:ext uri="{FF2B5EF4-FFF2-40B4-BE49-F238E27FC236}">
                <a16:creationId xmlns:a16="http://schemas.microsoft.com/office/drawing/2014/main" id="{93B04F72-F0E3-4A49-9960-747BF55010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272E4D8-FFD9-4241-A8D5-B81A900FBDF8}"/>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159637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69313-5CF9-0049-92E3-E985964B0B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D72508-2BC5-EC49-9367-B46657479F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903463-C888-B64A-8992-F1A124F8DD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5B63628-7748-3140-A26D-9307E68F9395}"/>
              </a:ext>
            </a:extLst>
          </p:cNvPr>
          <p:cNvSpPr>
            <a:spLocks noGrp="1"/>
          </p:cNvSpPr>
          <p:nvPr>
            <p:ph type="dt" sz="half" idx="10"/>
          </p:nvPr>
        </p:nvSpPr>
        <p:spPr/>
        <p:txBody>
          <a:bodyPr/>
          <a:lstStyle/>
          <a:p>
            <a:fld id="{11975029-3BF6-514D-B9A2-E98C098A8835}" type="datetime1">
              <a:rPr lang="en-US" smtClean="0"/>
              <a:t>11/28/18</a:t>
            </a:fld>
            <a:endParaRPr lang="en-US"/>
          </a:p>
        </p:txBody>
      </p:sp>
      <p:sp>
        <p:nvSpPr>
          <p:cNvPr id="6" name="Footer Placeholder 5">
            <a:extLst>
              <a:ext uri="{FF2B5EF4-FFF2-40B4-BE49-F238E27FC236}">
                <a16:creationId xmlns:a16="http://schemas.microsoft.com/office/drawing/2014/main" id="{32FBAFB6-6014-EB43-99B0-057DD2803F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84FA2E-DE6F-5B48-9C3D-76934B6C688C}"/>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483249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1B72E-C659-E04D-B95F-AC766BA859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CC6052A-0323-0C43-9D07-373CB59A23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F00922-5990-594B-BB37-5199B8F99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87140CA-3D88-5147-A1FE-0D1725225B65}"/>
              </a:ext>
            </a:extLst>
          </p:cNvPr>
          <p:cNvSpPr>
            <a:spLocks noGrp="1"/>
          </p:cNvSpPr>
          <p:nvPr>
            <p:ph type="dt" sz="half" idx="10"/>
          </p:nvPr>
        </p:nvSpPr>
        <p:spPr/>
        <p:txBody>
          <a:bodyPr/>
          <a:lstStyle/>
          <a:p>
            <a:fld id="{568A637E-3CED-854A-9615-8B465BAF5767}" type="datetime1">
              <a:rPr lang="en-US" smtClean="0"/>
              <a:t>11/28/18</a:t>
            </a:fld>
            <a:endParaRPr lang="en-US"/>
          </a:p>
        </p:txBody>
      </p:sp>
      <p:sp>
        <p:nvSpPr>
          <p:cNvPr id="6" name="Footer Placeholder 5">
            <a:extLst>
              <a:ext uri="{FF2B5EF4-FFF2-40B4-BE49-F238E27FC236}">
                <a16:creationId xmlns:a16="http://schemas.microsoft.com/office/drawing/2014/main" id="{3F342223-41FF-E644-BA82-5E0DE87F7A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D82DD5-A2F4-244A-8EA9-1ECB537DF240}"/>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525258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E69D68-18F6-494B-813D-6F7C1A815F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62FDBC3-EA8E-3D45-8C3F-C1BD947968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58B274-292C-A149-8430-A11928425A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0C5F62-A7D9-8C48-88E3-C7B620A9548F}" type="datetime1">
              <a:rPr lang="en-US" smtClean="0"/>
              <a:t>11/28/18</a:t>
            </a:fld>
            <a:endParaRPr lang="en-US"/>
          </a:p>
        </p:txBody>
      </p:sp>
      <p:sp>
        <p:nvSpPr>
          <p:cNvPr id="5" name="Footer Placeholder 4">
            <a:extLst>
              <a:ext uri="{FF2B5EF4-FFF2-40B4-BE49-F238E27FC236}">
                <a16:creationId xmlns:a16="http://schemas.microsoft.com/office/drawing/2014/main" id="{8B445612-2A56-9244-BDEA-F4047A2EF1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53B960B-A01D-3C4A-BC7E-E476D7B486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CB4B4D-7CA3-9044-876B-883B54F8677D}" type="slidenum">
              <a:rPr lang="en-US" smtClean="0"/>
              <a:t>‹#›</a:t>
            </a:fld>
            <a:endParaRPr lang="en-US"/>
          </a:p>
        </p:txBody>
      </p:sp>
    </p:spTree>
    <p:extLst>
      <p:ext uri="{BB962C8B-B14F-4D97-AF65-F5344CB8AC3E}">
        <p14:creationId xmlns:p14="http://schemas.microsoft.com/office/powerpoint/2010/main" val="2937954982"/>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Shape 218" descr="Shape 218"/>
          <p:cNvPicPr>
            <a:picLocks noChangeAspect="1"/>
          </p:cNvPicPr>
          <p:nvPr/>
        </p:nvPicPr>
        <p:blipFill>
          <a:blip r:embed="rId2">
            <a:extLst/>
          </a:blip>
          <a:stretch>
            <a:fillRect/>
          </a:stretch>
        </p:blipFill>
        <p:spPr>
          <a:xfrm>
            <a:off x="0" y="0"/>
            <a:ext cx="12194540" cy="6858000"/>
          </a:xfrm>
          <a:prstGeom prst="rect">
            <a:avLst/>
          </a:prstGeom>
          <a:ln w="12700">
            <a:miter lim="400000"/>
          </a:ln>
        </p:spPr>
      </p:pic>
      <p:pic>
        <p:nvPicPr>
          <p:cNvPr id="5" name="small.png" descr="small.png">
            <a:extLst>
              <a:ext uri="{FF2B5EF4-FFF2-40B4-BE49-F238E27FC236}">
                <a16:creationId xmlns:a16="http://schemas.microsoft.com/office/drawing/2014/main" id="{0B5FE1A4-3104-DD4A-B2C0-70EDF0437809}"/>
              </a:ext>
            </a:extLst>
          </p:cNvPr>
          <p:cNvPicPr>
            <a:picLocks noChangeAspect="1"/>
          </p:cNvPicPr>
          <p:nvPr/>
        </p:nvPicPr>
        <p:blipFill>
          <a:blip r:embed="rId3">
            <a:extLst/>
          </a:blip>
          <a:stretch>
            <a:fillRect/>
          </a:stretch>
        </p:blipFill>
        <p:spPr>
          <a:xfrm>
            <a:off x="4304835" y="918171"/>
            <a:ext cx="2993432" cy="2993432"/>
          </a:xfrm>
          <a:prstGeom prst="rect">
            <a:avLst/>
          </a:prstGeom>
          <a:ln w="12700">
            <a:miter lim="400000"/>
          </a:ln>
        </p:spPr>
      </p:pic>
      <p:sp>
        <p:nvSpPr>
          <p:cNvPr id="6" name="UrbanSim">
            <a:extLst>
              <a:ext uri="{FF2B5EF4-FFF2-40B4-BE49-F238E27FC236}">
                <a16:creationId xmlns:a16="http://schemas.microsoft.com/office/drawing/2014/main" id="{4B169873-90C6-B048-B0EF-4F5E08187610}"/>
              </a:ext>
            </a:extLst>
          </p:cNvPr>
          <p:cNvSpPr txBox="1"/>
          <p:nvPr/>
        </p:nvSpPr>
        <p:spPr>
          <a:xfrm>
            <a:off x="3518038" y="3911603"/>
            <a:ext cx="5158463" cy="23185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550333">
              <a:defRPr sz="9600" b="1">
                <a:latin typeface="Candara"/>
                <a:ea typeface="Candara"/>
                <a:cs typeface="Candara"/>
                <a:sym typeface="Candara"/>
              </a:defRPr>
            </a:lvl1pPr>
          </a:lstStyle>
          <a:p>
            <a:r>
              <a:rPr dirty="0" err="1">
                <a:solidFill>
                  <a:schemeClr val="bg1"/>
                </a:solidFill>
                <a:latin typeface="+mj-lt"/>
                <a:cs typeface="Calibri" panose="020F0502020204030204" pitchFamily="34" charset="0"/>
              </a:rPr>
              <a:t>UrbanSim</a:t>
            </a:r>
            <a:endParaRPr lang="en-US" dirty="0">
              <a:solidFill>
                <a:schemeClr val="bg1"/>
              </a:solidFill>
              <a:latin typeface="+mj-lt"/>
              <a:cs typeface="Calibri" panose="020F0502020204030204" pitchFamily="34" charset="0"/>
            </a:endParaRPr>
          </a:p>
          <a:p>
            <a:r>
              <a:rPr lang="en-US" sz="2400" dirty="0">
                <a:solidFill>
                  <a:schemeClr val="bg1"/>
                </a:solidFill>
                <a:latin typeface="+mj-lt"/>
                <a:cs typeface="Calibri" panose="020F0502020204030204" pitchFamily="34" charset="0"/>
              </a:rPr>
              <a:t>Daniel </a:t>
            </a:r>
            <a:r>
              <a:rPr lang="en-US" sz="2400" dirty="0" err="1">
                <a:solidFill>
                  <a:schemeClr val="bg1"/>
                </a:solidFill>
                <a:latin typeface="+mj-lt"/>
                <a:cs typeface="Calibri" panose="020F0502020204030204" pitchFamily="34" charset="0"/>
              </a:rPr>
              <a:t>Jerrett</a:t>
            </a:r>
            <a:r>
              <a:rPr lang="en-US" sz="2400" dirty="0">
                <a:solidFill>
                  <a:schemeClr val="bg1"/>
                </a:solidFill>
                <a:latin typeface="+mj-lt"/>
                <a:cs typeface="Calibri" panose="020F0502020204030204" pitchFamily="34" charset="0"/>
              </a:rPr>
              <a:t>, PhD</a:t>
            </a:r>
          </a:p>
          <a:p>
            <a:r>
              <a:rPr lang="en-US" sz="2400" dirty="0">
                <a:solidFill>
                  <a:schemeClr val="bg1"/>
                </a:solidFill>
                <a:latin typeface="+mj-lt"/>
                <a:cs typeface="Calibri" panose="020F0502020204030204" pitchFamily="34" charset="0"/>
              </a:rPr>
              <a:t>Chief Economist, </a:t>
            </a:r>
            <a:r>
              <a:rPr lang="en-US" sz="2400" dirty="0" err="1">
                <a:solidFill>
                  <a:schemeClr val="bg1"/>
                </a:solidFill>
                <a:latin typeface="+mj-lt"/>
                <a:cs typeface="Calibri" panose="020F0502020204030204" pitchFamily="34" charset="0"/>
              </a:rPr>
              <a:t>UrbanSim</a:t>
            </a:r>
            <a:r>
              <a:rPr lang="en-US" sz="2400" dirty="0">
                <a:solidFill>
                  <a:schemeClr val="bg1"/>
                </a:solidFill>
                <a:latin typeface="+mj-lt"/>
                <a:cs typeface="Calibri" panose="020F0502020204030204" pitchFamily="34" charset="0"/>
              </a:rPr>
              <a:t> Inc.</a:t>
            </a:r>
            <a:endParaRPr sz="2400" dirty="0">
              <a:solidFill>
                <a:schemeClr val="bg1"/>
              </a:solidFill>
              <a:latin typeface="+mj-lt"/>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93F1122E-19E5-4C71-A148-83781E741A2C}" type="slidenum">
              <a:rPr lang="en-US" smtClean="0">
                <a:solidFill>
                  <a:schemeClr val="bg1"/>
                </a:solidFill>
              </a:rPr>
              <a:t>10</a:t>
            </a:fld>
            <a:endParaRPr lang="en-US" dirty="0">
              <a:solidFill>
                <a:schemeClr val="bg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3626" y="1418152"/>
            <a:ext cx="6391696" cy="4402696"/>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16507"/>
          <a:stretch/>
        </p:blipFill>
        <p:spPr>
          <a:xfrm>
            <a:off x="121920" y="2423160"/>
            <a:ext cx="5591175" cy="2982277"/>
          </a:xfrm>
          <a:prstGeom prst="rect">
            <a:avLst/>
          </a:prstGeom>
        </p:spPr>
      </p:pic>
      <p:sp>
        <p:nvSpPr>
          <p:cNvPr id="10" name="Rectangle 9"/>
          <p:cNvSpPr/>
          <p:nvPr/>
        </p:nvSpPr>
        <p:spPr>
          <a:xfrm>
            <a:off x="2164082" y="3434297"/>
            <a:ext cx="1463040" cy="579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042160" y="1919408"/>
            <a:ext cx="1968680" cy="369332"/>
          </a:xfrm>
          <a:prstGeom prst="rect">
            <a:avLst/>
          </a:prstGeom>
          <a:noFill/>
        </p:spPr>
        <p:txBody>
          <a:bodyPr wrap="none" rtlCol="0">
            <a:spAutoFit/>
          </a:bodyPr>
          <a:lstStyle/>
          <a:p>
            <a:r>
              <a:rPr lang="en-US" b="1" dirty="0"/>
              <a:t>Annual time steps:</a:t>
            </a:r>
          </a:p>
        </p:txBody>
      </p:sp>
      <p:sp>
        <p:nvSpPr>
          <p:cNvPr id="3" name="TextBox 2">
            <a:extLst>
              <a:ext uri="{FF2B5EF4-FFF2-40B4-BE49-F238E27FC236}">
                <a16:creationId xmlns:a16="http://schemas.microsoft.com/office/drawing/2014/main" id="{DEBEEAB3-14C9-9849-B2A6-5CEE7A6BC863}"/>
              </a:ext>
            </a:extLst>
          </p:cNvPr>
          <p:cNvSpPr txBox="1"/>
          <p:nvPr/>
        </p:nvSpPr>
        <p:spPr>
          <a:xfrm>
            <a:off x="609600" y="721342"/>
            <a:ext cx="3017522" cy="461665"/>
          </a:xfrm>
          <a:prstGeom prst="rect">
            <a:avLst/>
          </a:prstGeom>
          <a:noFill/>
        </p:spPr>
        <p:txBody>
          <a:bodyPr wrap="square" rtlCol="0">
            <a:spAutoFit/>
          </a:bodyPr>
          <a:lstStyle/>
          <a:p>
            <a:r>
              <a:rPr lang="en-US" sz="2400" b="1" dirty="0" err="1"/>
              <a:t>UrbanSim</a:t>
            </a:r>
            <a:r>
              <a:rPr lang="en-US" sz="2400" b="1" dirty="0"/>
              <a:t> Workflow</a:t>
            </a:r>
          </a:p>
        </p:txBody>
      </p:sp>
    </p:spTree>
    <p:extLst>
      <p:ext uri="{BB962C8B-B14F-4D97-AF65-F5344CB8AC3E}">
        <p14:creationId xmlns:p14="http://schemas.microsoft.com/office/powerpoint/2010/main" val="40906683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93F1122E-19E5-4C71-A148-83781E741A2C}" type="slidenum">
              <a:rPr lang="en-US" smtClean="0">
                <a:solidFill>
                  <a:schemeClr val="bg1"/>
                </a:solidFill>
              </a:rPr>
              <a:t>11</a:t>
            </a:fld>
            <a:endParaRPr lang="en-US" dirty="0">
              <a:solidFill>
                <a:schemeClr val="bg1"/>
              </a:solidFill>
            </a:endParaRPr>
          </a:p>
        </p:txBody>
      </p:sp>
      <p:sp>
        <p:nvSpPr>
          <p:cNvPr id="9" name="Shape 244"/>
          <p:cNvSpPr txBox="1"/>
          <p:nvPr/>
        </p:nvSpPr>
        <p:spPr>
          <a:xfrm>
            <a:off x="228598" y="224135"/>
            <a:ext cx="8077202" cy="5232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dirty="0">
                <a:solidFill>
                  <a:schemeClr val="lt1"/>
                </a:solidFill>
                <a:latin typeface="Calibri"/>
                <a:ea typeface="Calibri"/>
                <a:cs typeface="Calibri"/>
                <a:sym typeface="Calibri"/>
              </a:rPr>
              <a:t>What does a typical modeling workflow look like?</a:t>
            </a:r>
          </a:p>
        </p:txBody>
      </p:sp>
      <p:sp>
        <p:nvSpPr>
          <p:cNvPr id="35" name="Rectangle 34">
            <a:extLst>
              <a:ext uri="{FF2B5EF4-FFF2-40B4-BE49-F238E27FC236}">
                <a16:creationId xmlns:a16="http://schemas.microsoft.com/office/drawing/2014/main" id="{F02B1299-D5CD-4944-B119-53AA81186E99}"/>
              </a:ext>
            </a:extLst>
          </p:cNvPr>
          <p:cNvSpPr/>
          <p:nvPr/>
        </p:nvSpPr>
        <p:spPr>
          <a:xfrm>
            <a:off x="495298" y="5554679"/>
            <a:ext cx="4352544" cy="72547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Analyze alternative scenarios</a:t>
            </a:r>
          </a:p>
        </p:txBody>
      </p:sp>
      <p:sp>
        <p:nvSpPr>
          <p:cNvPr id="12" name="Rectangle 11">
            <a:extLst>
              <a:ext uri="{FF2B5EF4-FFF2-40B4-BE49-F238E27FC236}">
                <a16:creationId xmlns:a16="http://schemas.microsoft.com/office/drawing/2014/main" id="{3CCB0DA7-CAEF-4B03-ADD6-829599878D38}"/>
              </a:ext>
            </a:extLst>
          </p:cNvPr>
          <p:cNvSpPr/>
          <p:nvPr/>
        </p:nvSpPr>
        <p:spPr>
          <a:xfrm>
            <a:off x="495298" y="4259298"/>
            <a:ext cx="4352544" cy="595923"/>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Sensitivity testing</a:t>
            </a:r>
          </a:p>
        </p:txBody>
      </p:sp>
      <p:sp>
        <p:nvSpPr>
          <p:cNvPr id="15" name="Rectangle 14">
            <a:extLst>
              <a:ext uri="{FF2B5EF4-FFF2-40B4-BE49-F238E27FC236}">
                <a16:creationId xmlns:a16="http://schemas.microsoft.com/office/drawing/2014/main" id="{63DB4A11-9CC6-452E-8E5F-7E4692A0AB2A}"/>
              </a:ext>
            </a:extLst>
          </p:cNvPr>
          <p:cNvSpPr/>
          <p:nvPr/>
        </p:nvSpPr>
        <p:spPr>
          <a:xfrm>
            <a:off x="489328" y="3179854"/>
            <a:ext cx="4352544" cy="59592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Model validation</a:t>
            </a:r>
          </a:p>
        </p:txBody>
      </p:sp>
      <p:sp>
        <p:nvSpPr>
          <p:cNvPr id="18" name="Rectangle 17">
            <a:extLst>
              <a:ext uri="{FF2B5EF4-FFF2-40B4-BE49-F238E27FC236}">
                <a16:creationId xmlns:a16="http://schemas.microsoft.com/office/drawing/2014/main" id="{24A584BE-6D50-400A-B2B1-A61A1336DD6E}"/>
              </a:ext>
            </a:extLst>
          </p:cNvPr>
          <p:cNvSpPr/>
          <p:nvPr/>
        </p:nvSpPr>
        <p:spPr>
          <a:xfrm>
            <a:off x="489328" y="2583739"/>
            <a:ext cx="4352544" cy="595923"/>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Model calibration</a:t>
            </a:r>
          </a:p>
        </p:txBody>
      </p:sp>
      <p:sp>
        <p:nvSpPr>
          <p:cNvPr id="21" name="Rectangle 20">
            <a:extLst>
              <a:ext uri="{FF2B5EF4-FFF2-40B4-BE49-F238E27FC236}">
                <a16:creationId xmlns:a16="http://schemas.microsoft.com/office/drawing/2014/main" id="{711D2384-FD78-4EFA-A5C0-137FE4C4BEE2}"/>
              </a:ext>
            </a:extLst>
          </p:cNvPr>
          <p:cNvSpPr/>
          <p:nvPr/>
        </p:nvSpPr>
        <p:spPr>
          <a:xfrm>
            <a:off x="495298" y="3709968"/>
            <a:ext cx="4342694" cy="59592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Travel model integration</a:t>
            </a:r>
          </a:p>
        </p:txBody>
      </p:sp>
      <p:sp>
        <p:nvSpPr>
          <p:cNvPr id="24" name="Rectangle 23">
            <a:extLst>
              <a:ext uri="{FF2B5EF4-FFF2-40B4-BE49-F238E27FC236}">
                <a16:creationId xmlns:a16="http://schemas.microsoft.com/office/drawing/2014/main" id="{194BEE6E-B98E-40F4-B226-C6D601B971A6}"/>
              </a:ext>
            </a:extLst>
          </p:cNvPr>
          <p:cNvSpPr/>
          <p:nvPr/>
        </p:nvSpPr>
        <p:spPr>
          <a:xfrm>
            <a:off x="495298" y="2096713"/>
            <a:ext cx="4352544" cy="54174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Model estimation</a:t>
            </a:r>
          </a:p>
        </p:txBody>
      </p:sp>
      <p:sp>
        <p:nvSpPr>
          <p:cNvPr id="27" name="Rectangle 26">
            <a:extLst>
              <a:ext uri="{FF2B5EF4-FFF2-40B4-BE49-F238E27FC236}">
                <a16:creationId xmlns:a16="http://schemas.microsoft.com/office/drawing/2014/main" id="{619A95B8-5495-480A-B576-EEBEE0D66B11}"/>
              </a:ext>
            </a:extLst>
          </p:cNvPr>
          <p:cNvSpPr/>
          <p:nvPr/>
        </p:nvSpPr>
        <p:spPr>
          <a:xfrm>
            <a:off x="495298" y="1561995"/>
            <a:ext cx="4352544" cy="5417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Model specification</a:t>
            </a:r>
          </a:p>
        </p:txBody>
      </p:sp>
      <p:sp>
        <p:nvSpPr>
          <p:cNvPr id="29" name="Isosceles Triangle 28">
            <a:extLst>
              <a:ext uri="{FF2B5EF4-FFF2-40B4-BE49-F238E27FC236}">
                <a16:creationId xmlns:a16="http://schemas.microsoft.com/office/drawing/2014/main" id="{7336DF91-61DD-4BAF-9092-5108C654779A}"/>
              </a:ext>
            </a:extLst>
          </p:cNvPr>
          <p:cNvSpPr/>
          <p:nvPr/>
        </p:nvSpPr>
        <p:spPr>
          <a:xfrm rot="10800000">
            <a:off x="2347718" y="1435675"/>
            <a:ext cx="436210" cy="269104"/>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Rectangle 29">
            <a:extLst>
              <a:ext uri="{FF2B5EF4-FFF2-40B4-BE49-F238E27FC236}">
                <a16:creationId xmlns:a16="http://schemas.microsoft.com/office/drawing/2014/main" id="{5B040B5C-8206-4026-B1D7-319ED54D5D9C}"/>
              </a:ext>
            </a:extLst>
          </p:cNvPr>
          <p:cNvSpPr/>
          <p:nvPr/>
        </p:nvSpPr>
        <p:spPr>
          <a:xfrm>
            <a:off x="495298" y="1020385"/>
            <a:ext cx="4352544" cy="5486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Collect &amp; clean input data</a:t>
            </a:r>
          </a:p>
        </p:txBody>
      </p:sp>
      <p:sp>
        <p:nvSpPr>
          <p:cNvPr id="31" name="Rectangle 30">
            <a:extLst>
              <a:ext uri="{FF2B5EF4-FFF2-40B4-BE49-F238E27FC236}">
                <a16:creationId xmlns:a16="http://schemas.microsoft.com/office/drawing/2014/main" id="{0CD70A83-0BA2-4C7A-A076-293967568FB7}"/>
              </a:ext>
            </a:extLst>
          </p:cNvPr>
          <p:cNvSpPr/>
          <p:nvPr/>
        </p:nvSpPr>
        <p:spPr>
          <a:xfrm>
            <a:off x="495298" y="4831819"/>
            <a:ext cx="4352544" cy="72237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Operational use</a:t>
            </a:r>
          </a:p>
        </p:txBody>
      </p:sp>
      <p:sp>
        <p:nvSpPr>
          <p:cNvPr id="20" name="Isosceles Triangle 19">
            <a:extLst>
              <a:ext uri="{FF2B5EF4-FFF2-40B4-BE49-F238E27FC236}">
                <a16:creationId xmlns:a16="http://schemas.microsoft.com/office/drawing/2014/main" id="{140009C8-DBA3-4E08-BE1C-1F70BFE178CA}"/>
              </a:ext>
            </a:extLst>
          </p:cNvPr>
          <p:cNvSpPr/>
          <p:nvPr/>
        </p:nvSpPr>
        <p:spPr>
          <a:xfrm rot="10800000">
            <a:off x="2347718" y="3072978"/>
            <a:ext cx="430731" cy="269104"/>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a:extLst>
              <a:ext uri="{FF2B5EF4-FFF2-40B4-BE49-F238E27FC236}">
                <a16:creationId xmlns:a16="http://schemas.microsoft.com/office/drawing/2014/main" id="{9251F9CD-99DC-4F2D-9314-8D32D46DAD8B}"/>
              </a:ext>
            </a:extLst>
          </p:cNvPr>
          <p:cNvSpPr/>
          <p:nvPr/>
        </p:nvSpPr>
        <p:spPr>
          <a:xfrm rot="10800000">
            <a:off x="2347718" y="2491870"/>
            <a:ext cx="430731" cy="269104"/>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BF573F65-9300-44C0-9764-DCA1D535C5B3}"/>
              </a:ext>
            </a:extLst>
          </p:cNvPr>
          <p:cNvSpPr/>
          <p:nvPr/>
        </p:nvSpPr>
        <p:spPr>
          <a:xfrm rot="10800000">
            <a:off x="2347719" y="4152988"/>
            <a:ext cx="430731" cy="269104"/>
          </a:xfrm>
          <a:prstGeom prst="triangl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F84F2B92-7B9B-4458-B8FA-6EFC86C9571D}"/>
              </a:ext>
            </a:extLst>
          </p:cNvPr>
          <p:cNvSpPr/>
          <p:nvPr/>
        </p:nvSpPr>
        <p:spPr>
          <a:xfrm rot="10800000">
            <a:off x="2347719" y="3615986"/>
            <a:ext cx="430731" cy="269104"/>
          </a:xfrm>
          <a:prstGeom prs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F704AEFC-BE98-4981-B083-5C66574A66E9}"/>
              </a:ext>
            </a:extLst>
          </p:cNvPr>
          <p:cNvSpPr/>
          <p:nvPr/>
        </p:nvSpPr>
        <p:spPr>
          <a:xfrm rot="10800000">
            <a:off x="2347718" y="1956902"/>
            <a:ext cx="430731" cy="269104"/>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Isosceles Triangle 31">
            <a:extLst>
              <a:ext uri="{FF2B5EF4-FFF2-40B4-BE49-F238E27FC236}">
                <a16:creationId xmlns:a16="http://schemas.microsoft.com/office/drawing/2014/main" id="{1B8B4F85-231E-4DEC-9D51-891D1573BE15}"/>
              </a:ext>
            </a:extLst>
          </p:cNvPr>
          <p:cNvSpPr/>
          <p:nvPr/>
        </p:nvSpPr>
        <p:spPr>
          <a:xfrm rot="10800000">
            <a:off x="2347719" y="4678664"/>
            <a:ext cx="430731" cy="269104"/>
          </a:xfrm>
          <a:prstGeom prst="triangle">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Isosceles Triangle 33">
            <a:extLst>
              <a:ext uri="{FF2B5EF4-FFF2-40B4-BE49-F238E27FC236}">
                <a16:creationId xmlns:a16="http://schemas.microsoft.com/office/drawing/2014/main" id="{44C67B17-AC6D-49AD-BB5D-EA399F9BDF17}"/>
              </a:ext>
            </a:extLst>
          </p:cNvPr>
          <p:cNvSpPr/>
          <p:nvPr/>
        </p:nvSpPr>
        <p:spPr>
          <a:xfrm rot="10800000">
            <a:off x="2347719" y="5519306"/>
            <a:ext cx="430731" cy="269104"/>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endParaRPr>
          </a:p>
        </p:txBody>
      </p:sp>
      <p:cxnSp>
        <p:nvCxnSpPr>
          <p:cNvPr id="8" name="Connector: Elbow 7">
            <a:extLst>
              <a:ext uri="{FF2B5EF4-FFF2-40B4-BE49-F238E27FC236}">
                <a16:creationId xmlns:a16="http://schemas.microsoft.com/office/drawing/2014/main" id="{D2F9044E-2CA7-40F4-B69D-C180A318B4F8}"/>
              </a:ext>
            </a:extLst>
          </p:cNvPr>
          <p:cNvCxnSpPr>
            <a:cxnSpLocks/>
            <a:stCxn id="47" idx="2"/>
            <a:endCxn id="38" idx="1"/>
          </p:cNvCxnSpPr>
          <p:nvPr/>
        </p:nvCxnSpPr>
        <p:spPr>
          <a:xfrm rot="5400000" flipH="1">
            <a:off x="6290628" y="3091902"/>
            <a:ext cx="3999185" cy="1364659"/>
          </a:xfrm>
          <a:prstGeom prst="bentConnector4">
            <a:avLst>
              <a:gd name="adj1" fmla="val -5716"/>
              <a:gd name="adj2" fmla="val 25311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6D9CCAF4-41FA-45B8-9D45-AF81FE620921}"/>
              </a:ext>
            </a:extLst>
          </p:cNvPr>
          <p:cNvSpPr txBox="1"/>
          <p:nvPr/>
        </p:nvSpPr>
        <p:spPr>
          <a:xfrm>
            <a:off x="7607891" y="1312973"/>
            <a:ext cx="2738258" cy="923330"/>
          </a:xfrm>
          <a:prstGeom prst="rect">
            <a:avLst/>
          </a:prstGeom>
          <a:noFill/>
        </p:spPr>
        <p:txBody>
          <a:bodyPr wrap="square" rtlCol="0">
            <a:spAutoFit/>
          </a:bodyPr>
          <a:lstStyle/>
          <a:p>
            <a:pPr algn="ctr"/>
            <a:r>
              <a:rPr lang="en-US" b="1" dirty="0"/>
              <a:t>Jurisdictional outreach </a:t>
            </a:r>
          </a:p>
          <a:p>
            <a:pPr algn="ctr"/>
            <a:r>
              <a:rPr lang="en-US" b="1" dirty="0"/>
              <a:t>&amp; </a:t>
            </a:r>
          </a:p>
          <a:p>
            <a:pPr algn="ctr"/>
            <a:r>
              <a:rPr lang="en-US" b="1" dirty="0"/>
              <a:t>incorporate feedback</a:t>
            </a:r>
          </a:p>
        </p:txBody>
      </p:sp>
      <p:pic>
        <p:nvPicPr>
          <p:cNvPr id="47" name="Picture 46">
            <a:extLst>
              <a:ext uri="{FF2B5EF4-FFF2-40B4-BE49-F238E27FC236}">
                <a16:creationId xmlns:a16="http://schemas.microsoft.com/office/drawing/2014/main" id="{72D2AB4A-D01E-46C4-930D-E3341E309A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7038" y="2656549"/>
            <a:ext cx="6451023" cy="3117274"/>
          </a:xfrm>
          <a:prstGeom prst="rect">
            <a:avLst/>
          </a:prstGeom>
        </p:spPr>
      </p:pic>
      <p:sp>
        <p:nvSpPr>
          <p:cNvPr id="55" name="TextBox 54">
            <a:extLst>
              <a:ext uri="{FF2B5EF4-FFF2-40B4-BE49-F238E27FC236}">
                <a16:creationId xmlns:a16="http://schemas.microsoft.com/office/drawing/2014/main" id="{64A2FE71-A96C-40E3-BE7E-C9FF75AAFD4A}"/>
              </a:ext>
            </a:extLst>
          </p:cNvPr>
          <p:cNvSpPr txBox="1"/>
          <p:nvPr/>
        </p:nvSpPr>
        <p:spPr>
          <a:xfrm rot="16200000">
            <a:off x="3911029" y="3564410"/>
            <a:ext cx="2738258" cy="369332"/>
          </a:xfrm>
          <a:prstGeom prst="rect">
            <a:avLst/>
          </a:prstGeom>
          <a:noFill/>
        </p:spPr>
        <p:txBody>
          <a:bodyPr wrap="square" rtlCol="0">
            <a:spAutoFit/>
          </a:bodyPr>
          <a:lstStyle/>
          <a:p>
            <a:pPr algn="ctr"/>
            <a:r>
              <a:rPr lang="en-US" b="1" dirty="0">
                <a:latin typeface="Lato" panose="020F0502020204030203" pitchFamily="34" charset="0"/>
              </a:rPr>
              <a:t>Scenario development</a:t>
            </a:r>
            <a:endParaRPr lang="en-US" b="1" dirty="0"/>
          </a:p>
        </p:txBody>
      </p:sp>
      <p:sp>
        <p:nvSpPr>
          <p:cNvPr id="56" name="TextBox 55">
            <a:extLst>
              <a:ext uri="{FF2B5EF4-FFF2-40B4-BE49-F238E27FC236}">
                <a16:creationId xmlns:a16="http://schemas.microsoft.com/office/drawing/2014/main" id="{9E6C01AC-DE05-44C8-AEAF-948AFD5DCB8F}"/>
              </a:ext>
            </a:extLst>
          </p:cNvPr>
          <p:cNvSpPr txBox="1"/>
          <p:nvPr/>
        </p:nvSpPr>
        <p:spPr>
          <a:xfrm rot="16200000">
            <a:off x="-1118011" y="3360449"/>
            <a:ext cx="2738258" cy="369332"/>
          </a:xfrm>
          <a:prstGeom prst="rect">
            <a:avLst/>
          </a:prstGeom>
          <a:noFill/>
        </p:spPr>
        <p:txBody>
          <a:bodyPr wrap="square" rtlCol="0">
            <a:spAutoFit/>
          </a:bodyPr>
          <a:lstStyle/>
          <a:p>
            <a:pPr algn="ctr"/>
            <a:r>
              <a:rPr lang="en-US" b="1" dirty="0">
                <a:latin typeface="Lato" panose="020F0502020204030203" pitchFamily="34" charset="0"/>
              </a:rPr>
              <a:t>Model development</a:t>
            </a:r>
            <a:endParaRPr lang="en-US" b="1" dirty="0"/>
          </a:p>
        </p:txBody>
      </p:sp>
      <p:cxnSp>
        <p:nvCxnSpPr>
          <p:cNvPr id="3" name="Straight Arrow Connector 2">
            <a:extLst>
              <a:ext uri="{FF2B5EF4-FFF2-40B4-BE49-F238E27FC236}">
                <a16:creationId xmlns:a16="http://schemas.microsoft.com/office/drawing/2014/main" id="{7D851404-52C5-4E0D-8F7C-035ADC65E982}"/>
              </a:ext>
            </a:extLst>
          </p:cNvPr>
          <p:cNvCxnSpPr>
            <a:stCxn id="38" idx="2"/>
            <a:endCxn id="47" idx="0"/>
          </p:cNvCxnSpPr>
          <p:nvPr/>
        </p:nvCxnSpPr>
        <p:spPr>
          <a:xfrm flipH="1">
            <a:off x="8972550" y="2236303"/>
            <a:ext cx="4470" cy="42024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31217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p:cNvSpPr txBox="1">
            <a:spLocks/>
          </p:cNvSpPr>
          <p:nvPr/>
        </p:nvSpPr>
        <p:spPr>
          <a:xfrm>
            <a:off x="2334638" y="829297"/>
            <a:ext cx="7533688" cy="704773"/>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None/>
            </a:pPr>
            <a:r>
              <a:rPr lang="en-US" sz="1000" dirty="0">
                <a:solidFill>
                  <a:schemeClr val="tx1">
                    <a:lumMod val="65000"/>
                    <a:lumOff val="35000"/>
                  </a:schemeClr>
                </a:solidFill>
                <a:latin typeface="Lato Light" panose="020F0302020204030203" pitchFamily="34" charset="0"/>
              </a:rPr>
              <a:t>An </a:t>
            </a:r>
            <a:r>
              <a:rPr lang="en-US" sz="1000" dirty="0" err="1">
                <a:solidFill>
                  <a:schemeClr val="tx1">
                    <a:lumMod val="65000"/>
                    <a:lumOff val="35000"/>
                  </a:schemeClr>
                </a:solidFill>
                <a:latin typeface="Lato Light" panose="020F0302020204030203" pitchFamily="34" charset="0"/>
              </a:rPr>
              <a:t>UrbanSim</a:t>
            </a:r>
            <a:r>
              <a:rPr lang="en-US" sz="1000" dirty="0">
                <a:solidFill>
                  <a:schemeClr val="tx1">
                    <a:lumMod val="65000"/>
                    <a:lumOff val="35000"/>
                  </a:schemeClr>
                </a:solidFill>
                <a:latin typeface="Lato Light" panose="020F0302020204030203" pitchFamily="34" charset="0"/>
              </a:rPr>
              <a:t> scenario is a bundle of policies and assumptions. A user can specify which of the uploaded input data (i.e. travel model skims, household control totals (or growth rate), development projects, development constraints, and model adjustments) to apply to a given scenario through the new scenario composer.</a:t>
            </a:r>
          </a:p>
        </p:txBody>
      </p:sp>
      <p:sp>
        <p:nvSpPr>
          <p:cNvPr id="3" name="Text Placeholder 1"/>
          <p:cNvSpPr txBox="1">
            <a:spLocks/>
          </p:cNvSpPr>
          <p:nvPr/>
        </p:nvSpPr>
        <p:spPr>
          <a:xfrm>
            <a:off x="631528" y="397249"/>
            <a:ext cx="10939908" cy="3132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chemeClr val="tx1">
                    <a:lumMod val="65000"/>
                    <a:lumOff val="35000"/>
                  </a:schemeClr>
                </a:solidFill>
                <a:latin typeface="+mj-lt"/>
              </a:rPr>
              <a:t>What</a:t>
            </a:r>
            <a:r>
              <a:rPr lang="en-US" b="1" dirty="0">
                <a:latin typeface="+mj-lt"/>
              </a:rPr>
              <a:t> </a:t>
            </a:r>
            <a:r>
              <a:rPr lang="en-US" b="1" dirty="0">
                <a:solidFill>
                  <a:schemeClr val="tx1">
                    <a:lumMod val="65000"/>
                    <a:lumOff val="35000"/>
                  </a:schemeClr>
                </a:solidFill>
                <a:latin typeface="+mj-lt"/>
              </a:rPr>
              <a:t>is an </a:t>
            </a:r>
            <a:r>
              <a:rPr lang="en-US" b="1" dirty="0" err="1">
                <a:solidFill>
                  <a:schemeClr val="tx1">
                    <a:lumMod val="65000"/>
                    <a:lumOff val="35000"/>
                  </a:schemeClr>
                </a:solidFill>
                <a:latin typeface="+mj-lt"/>
              </a:rPr>
              <a:t>UrbanSim</a:t>
            </a:r>
            <a:r>
              <a:rPr lang="en-US" b="1" dirty="0">
                <a:solidFill>
                  <a:schemeClr val="tx1">
                    <a:lumMod val="65000"/>
                    <a:lumOff val="35000"/>
                  </a:schemeClr>
                </a:solidFill>
                <a:latin typeface="+mj-lt"/>
              </a:rPr>
              <a:t> scenario?</a:t>
            </a:r>
          </a:p>
        </p:txBody>
      </p:sp>
      <p:cxnSp>
        <p:nvCxnSpPr>
          <p:cNvPr id="4" name="Straight Connector 3"/>
          <p:cNvCxnSpPr/>
          <p:nvPr/>
        </p:nvCxnSpPr>
        <p:spPr>
          <a:xfrm flipV="1">
            <a:off x="6083664" y="2074177"/>
            <a:ext cx="0" cy="108214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6643833" y="2975163"/>
            <a:ext cx="963300" cy="55758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643833" y="4163634"/>
            <a:ext cx="963300" cy="55643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095999" y="4350889"/>
            <a:ext cx="0" cy="124163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flipV="1">
            <a:off x="4585263" y="2975163"/>
            <a:ext cx="963300" cy="55758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4585263" y="4163634"/>
            <a:ext cx="963300" cy="55643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 name="Freeform 5"/>
          <p:cNvSpPr>
            <a:spLocks/>
          </p:cNvSpPr>
          <p:nvPr/>
        </p:nvSpPr>
        <p:spPr bwMode="auto">
          <a:xfrm flipH="1">
            <a:off x="5270879" y="2895238"/>
            <a:ext cx="1650241" cy="1904756"/>
          </a:xfrm>
          <a:custGeom>
            <a:avLst/>
            <a:gdLst>
              <a:gd name="T0" fmla="*/ 2010 w 2010"/>
              <a:gd name="T1" fmla="*/ 1740 h 2320"/>
              <a:gd name="T2" fmla="*/ 1005 w 2010"/>
              <a:gd name="T3" fmla="*/ 2320 h 2320"/>
              <a:gd name="T4" fmla="*/ 0 w 2010"/>
              <a:gd name="T5" fmla="*/ 1740 h 2320"/>
              <a:gd name="T6" fmla="*/ 0 w 2010"/>
              <a:gd name="T7" fmla="*/ 581 h 2320"/>
              <a:gd name="T8" fmla="*/ 1005 w 2010"/>
              <a:gd name="T9" fmla="*/ 0 h 2320"/>
              <a:gd name="T10" fmla="*/ 2010 w 2010"/>
              <a:gd name="T11" fmla="*/ 581 h 2320"/>
              <a:gd name="T12" fmla="*/ 2010 w 2010"/>
              <a:gd name="T13" fmla="*/ 1740 h 2320"/>
            </a:gdLst>
            <a:ahLst/>
            <a:cxnLst>
              <a:cxn ang="0">
                <a:pos x="T0" y="T1"/>
              </a:cxn>
              <a:cxn ang="0">
                <a:pos x="T2" y="T3"/>
              </a:cxn>
              <a:cxn ang="0">
                <a:pos x="T4" y="T5"/>
              </a:cxn>
              <a:cxn ang="0">
                <a:pos x="T6" y="T7"/>
              </a:cxn>
              <a:cxn ang="0">
                <a:pos x="T8" y="T9"/>
              </a:cxn>
              <a:cxn ang="0">
                <a:pos x="T10" y="T11"/>
              </a:cxn>
              <a:cxn ang="0">
                <a:pos x="T12" y="T13"/>
              </a:cxn>
            </a:cxnLst>
            <a:rect l="0" t="0" r="r" b="b"/>
            <a:pathLst>
              <a:path w="2010" h="2320">
                <a:moveTo>
                  <a:pt x="2010" y="1740"/>
                </a:moveTo>
                <a:lnTo>
                  <a:pt x="1005" y="2320"/>
                </a:lnTo>
                <a:lnTo>
                  <a:pt x="0" y="1740"/>
                </a:lnTo>
                <a:lnTo>
                  <a:pt x="0" y="581"/>
                </a:lnTo>
                <a:lnTo>
                  <a:pt x="1005" y="0"/>
                </a:lnTo>
                <a:lnTo>
                  <a:pt x="2010" y="581"/>
                </a:lnTo>
                <a:lnTo>
                  <a:pt x="2010" y="1740"/>
                </a:lnTo>
                <a:close/>
              </a:path>
            </a:pathLst>
          </a:custGeom>
          <a:solidFill>
            <a:schemeClr val="tx1">
              <a:lumMod val="65000"/>
              <a:lumOff val="35000"/>
            </a:schemeClr>
          </a:solidFill>
          <a:ln>
            <a:noFill/>
          </a:ln>
          <a:extLst/>
        </p:spPr>
        <p:txBody>
          <a:bodyPr vert="horz" wrap="square" lIns="91440" tIns="45720" rIns="91440" bIns="45720" numCol="1" anchor="ctr" anchorCtr="0" compatLnSpc="1">
            <a:prstTxWarp prst="textNoShape">
              <a:avLst/>
            </a:prstTxWarp>
          </a:bodyPr>
          <a:lstStyle/>
          <a:p>
            <a:pPr algn="ctr"/>
            <a:r>
              <a:rPr lang="en-US" sz="4000" dirty="0">
                <a:solidFill>
                  <a:schemeClr val="bg1"/>
                </a:solidFill>
                <a:latin typeface="FontAwesome" pitchFamily="2" charset="0"/>
              </a:rPr>
              <a:t></a:t>
            </a:r>
          </a:p>
        </p:txBody>
      </p:sp>
      <p:sp>
        <p:nvSpPr>
          <p:cNvPr id="11" name="Oval 10"/>
          <p:cNvSpPr/>
          <p:nvPr/>
        </p:nvSpPr>
        <p:spPr>
          <a:xfrm>
            <a:off x="5693502" y="1700213"/>
            <a:ext cx="804994" cy="804992"/>
          </a:xfrm>
          <a:prstGeom prst="ellipse">
            <a:avLst/>
          </a:prstGeom>
          <a:solidFill>
            <a:srgbClr val="637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a:solidFill>
                  <a:schemeClr val="bg1"/>
                </a:solidFill>
                <a:latin typeface="FontAwesome" pitchFamily="2" charset="0"/>
              </a:rPr>
              <a:t>👥</a:t>
            </a:r>
          </a:p>
        </p:txBody>
      </p:sp>
      <p:sp>
        <p:nvSpPr>
          <p:cNvPr id="12" name="Oval 11"/>
          <p:cNvSpPr/>
          <p:nvPr/>
        </p:nvSpPr>
        <p:spPr>
          <a:xfrm>
            <a:off x="5693502" y="5190027"/>
            <a:ext cx="804994" cy="804992"/>
          </a:xfrm>
          <a:prstGeom prst="ellipse">
            <a:avLst/>
          </a:prstGeom>
          <a:solidFill>
            <a:srgbClr val="1CC0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dirty="0">
              <a:solidFill>
                <a:schemeClr val="bg1"/>
              </a:solidFill>
              <a:latin typeface="FontAwesome" pitchFamily="2" charset="0"/>
            </a:endParaRPr>
          </a:p>
        </p:txBody>
      </p:sp>
      <p:sp>
        <p:nvSpPr>
          <p:cNvPr id="13" name="Oval 12"/>
          <p:cNvSpPr/>
          <p:nvPr/>
        </p:nvSpPr>
        <p:spPr>
          <a:xfrm>
            <a:off x="7204636" y="2572666"/>
            <a:ext cx="804994" cy="804992"/>
          </a:xfrm>
          <a:prstGeom prst="ellipse">
            <a:avLst/>
          </a:prstGeom>
          <a:solidFill>
            <a:srgbClr val="1CC0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dirty="0">
              <a:solidFill>
                <a:schemeClr val="bg1"/>
              </a:solidFill>
              <a:latin typeface="FontAwesome" pitchFamily="2" charset="0"/>
            </a:endParaRPr>
          </a:p>
        </p:txBody>
      </p:sp>
      <p:sp>
        <p:nvSpPr>
          <p:cNvPr id="14" name="Oval 13"/>
          <p:cNvSpPr/>
          <p:nvPr/>
        </p:nvSpPr>
        <p:spPr>
          <a:xfrm>
            <a:off x="4182368" y="4317573"/>
            <a:ext cx="804994" cy="804992"/>
          </a:xfrm>
          <a:prstGeom prst="ellipse">
            <a:avLst/>
          </a:prstGeom>
          <a:solidFill>
            <a:srgbClr val="637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dirty="0">
              <a:solidFill>
                <a:schemeClr val="bg1"/>
              </a:solidFill>
              <a:latin typeface="FontAwesome" pitchFamily="2" charset="0"/>
            </a:endParaRPr>
          </a:p>
        </p:txBody>
      </p:sp>
      <p:sp>
        <p:nvSpPr>
          <p:cNvPr id="15" name="Oval 14"/>
          <p:cNvSpPr/>
          <p:nvPr/>
        </p:nvSpPr>
        <p:spPr>
          <a:xfrm>
            <a:off x="7204638" y="4317572"/>
            <a:ext cx="804994" cy="804992"/>
          </a:xfrm>
          <a:prstGeom prst="ellipse">
            <a:avLst/>
          </a:prstGeom>
          <a:solidFill>
            <a:srgbClr val="637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dirty="0">
              <a:solidFill>
                <a:schemeClr val="bg1"/>
              </a:solidFill>
              <a:latin typeface="FontAwesome" pitchFamily="2" charset="0"/>
            </a:endParaRPr>
          </a:p>
        </p:txBody>
      </p:sp>
      <p:sp>
        <p:nvSpPr>
          <p:cNvPr id="16" name="Oval 15"/>
          <p:cNvSpPr/>
          <p:nvPr/>
        </p:nvSpPr>
        <p:spPr>
          <a:xfrm>
            <a:off x="4182370" y="2572665"/>
            <a:ext cx="804994" cy="804992"/>
          </a:xfrm>
          <a:prstGeom prst="ellipse">
            <a:avLst/>
          </a:prstGeom>
          <a:solidFill>
            <a:srgbClr val="1CC0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a:solidFill>
                  <a:schemeClr val="bg1"/>
                </a:solidFill>
                <a:latin typeface="FontAwesome" pitchFamily="2" charset="0"/>
              </a:rPr>
              <a:t></a:t>
            </a:r>
            <a:endParaRPr lang="en-US" sz="2400" dirty="0">
              <a:solidFill>
                <a:schemeClr val="bg1"/>
              </a:solidFill>
            </a:endParaRPr>
          </a:p>
        </p:txBody>
      </p:sp>
      <p:sp>
        <p:nvSpPr>
          <p:cNvPr id="17" name="Oval 16"/>
          <p:cNvSpPr/>
          <p:nvPr/>
        </p:nvSpPr>
        <p:spPr>
          <a:xfrm>
            <a:off x="8804755" y="2271201"/>
            <a:ext cx="585787" cy="585787"/>
          </a:xfrm>
          <a:prstGeom prst="ellipse">
            <a:avLst/>
          </a:prstGeom>
          <a:solidFill>
            <a:srgbClr val="1CC0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dirty="0">
              <a:solidFill>
                <a:schemeClr val="bg1"/>
              </a:solidFill>
              <a:latin typeface="FontAwesome" pitchFamily="2" charset="0"/>
            </a:endParaRPr>
          </a:p>
        </p:txBody>
      </p:sp>
      <p:sp>
        <p:nvSpPr>
          <p:cNvPr id="18" name="Text Placeholder 32"/>
          <p:cNvSpPr txBox="1">
            <a:spLocks/>
          </p:cNvSpPr>
          <p:nvPr/>
        </p:nvSpPr>
        <p:spPr>
          <a:xfrm>
            <a:off x="9626946" y="2551378"/>
            <a:ext cx="2141842" cy="600012"/>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000" dirty="0">
                <a:solidFill>
                  <a:schemeClr val="tx1">
                    <a:lumMod val="65000"/>
                    <a:lumOff val="35000"/>
                  </a:schemeClr>
                </a:solidFill>
                <a:latin typeface="Lato Light" panose="020F0302020204030203" pitchFamily="34" charset="0"/>
              </a:rPr>
              <a:t>Select which of the development projects to consider in this scenario by selecting the relevant development tags</a:t>
            </a:r>
          </a:p>
        </p:txBody>
      </p:sp>
      <p:sp>
        <p:nvSpPr>
          <p:cNvPr id="19" name="Text Placeholder 33"/>
          <p:cNvSpPr txBox="1">
            <a:spLocks/>
          </p:cNvSpPr>
          <p:nvPr/>
        </p:nvSpPr>
        <p:spPr>
          <a:xfrm>
            <a:off x="9612660" y="2271200"/>
            <a:ext cx="1738528" cy="28017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300" b="1" dirty="0">
                <a:solidFill>
                  <a:srgbClr val="1CC083"/>
                </a:solidFill>
                <a:latin typeface="Lato" panose="020F0502020204030203" pitchFamily="34" charset="0"/>
              </a:rPr>
              <a:t>Development Projects</a:t>
            </a:r>
          </a:p>
        </p:txBody>
      </p:sp>
      <p:sp>
        <p:nvSpPr>
          <p:cNvPr id="20" name="Oval 19"/>
          <p:cNvSpPr/>
          <p:nvPr/>
        </p:nvSpPr>
        <p:spPr>
          <a:xfrm>
            <a:off x="8804755" y="3524671"/>
            <a:ext cx="585787" cy="585787"/>
          </a:xfrm>
          <a:prstGeom prst="ellipse">
            <a:avLst/>
          </a:prstGeom>
          <a:solidFill>
            <a:srgbClr val="637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dirty="0">
              <a:solidFill>
                <a:schemeClr val="bg1"/>
              </a:solidFill>
              <a:latin typeface="FontAwesome" pitchFamily="2" charset="0"/>
            </a:endParaRPr>
          </a:p>
        </p:txBody>
      </p:sp>
      <p:sp>
        <p:nvSpPr>
          <p:cNvPr id="21" name="Text Placeholder 32"/>
          <p:cNvSpPr txBox="1">
            <a:spLocks/>
          </p:cNvSpPr>
          <p:nvPr/>
        </p:nvSpPr>
        <p:spPr>
          <a:xfrm>
            <a:off x="9626946" y="3804848"/>
            <a:ext cx="2141842" cy="600012"/>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000" dirty="0">
                <a:solidFill>
                  <a:schemeClr val="tx1">
                    <a:lumMod val="65000"/>
                    <a:lumOff val="35000"/>
                  </a:schemeClr>
                </a:solidFill>
                <a:latin typeface="Lato Light" panose="020F0302020204030203" pitchFamily="34" charset="0"/>
              </a:rPr>
              <a:t>Select which of the defined zoning constraints to apply in this scenario by selecting the relevant constraints tags.</a:t>
            </a:r>
          </a:p>
        </p:txBody>
      </p:sp>
      <p:sp>
        <p:nvSpPr>
          <p:cNvPr id="22" name="Text Placeholder 33"/>
          <p:cNvSpPr txBox="1">
            <a:spLocks/>
          </p:cNvSpPr>
          <p:nvPr/>
        </p:nvSpPr>
        <p:spPr>
          <a:xfrm>
            <a:off x="9612660" y="3524670"/>
            <a:ext cx="1738528" cy="28017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300" b="1" dirty="0">
                <a:solidFill>
                  <a:srgbClr val="637C90"/>
                </a:solidFill>
                <a:latin typeface="Lato" panose="020F0502020204030203" pitchFamily="34" charset="0"/>
              </a:rPr>
              <a:t>Zoning Constraints</a:t>
            </a:r>
          </a:p>
        </p:txBody>
      </p:sp>
      <p:sp>
        <p:nvSpPr>
          <p:cNvPr id="23" name="Oval 22"/>
          <p:cNvSpPr/>
          <p:nvPr/>
        </p:nvSpPr>
        <p:spPr>
          <a:xfrm>
            <a:off x="8804755" y="4780302"/>
            <a:ext cx="585787" cy="585787"/>
          </a:xfrm>
          <a:prstGeom prst="ellipse">
            <a:avLst/>
          </a:prstGeom>
          <a:solidFill>
            <a:srgbClr val="1CC0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dirty="0">
              <a:solidFill>
                <a:schemeClr val="bg1"/>
              </a:solidFill>
              <a:latin typeface="FontAwesome" pitchFamily="2" charset="0"/>
            </a:endParaRPr>
          </a:p>
        </p:txBody>
      </p:sp>
      <p:sp>
        <p:nvSpPr>
          <p:cNvPr id="24" name="Text Placeholder 32"/>
          <p:cNvSpPr txBox="1">
            <a:spLocks/>
          </p:cNvSpPr>
          <p:nvPr/>
        </p:nvSpPr>
        <p:spPr>
          <a:xfrm>
            <a:off x="9626946" y="5060479"/>
            <a:ext cx="2194470" cy="600012"/>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000" dirty="0">
                <a:solidFill>
                  <a:schemeClr val="tx1">
                    <a:lumMod val="65000"/>
                    <a:lumOff val="35000"/>
                  </a:schemeClr>
                </a:solidFill>
                <a:latin typeface="Lato Light" panose="020F0302020204030203" pitchFamily="34" charset="0"/>
              </a:rPr>
              <a:t>Select which of the model adjustments incorporated through stakeholder feedback to apply in this scenario by selecting the relevant Adjustment tags.</a:t>
            </a:r>
          </a:p>
        </p:txBody>
      </p:sp>
      <p:sp>
        <p:nvSpPr>
          <p:cNvPr id="25" name="Text Placeholder 33"/>
          <p:cNvSpPr txBox="1">
            <a:spLocks/>
          </p:cNvSpPr>
          <p:nvPr/>
        </p:nvSpPr>
        <p:spPr>
          <a:xfrm>
            <a:off x="9612660" y="4780301"/>
            <a:ext cx="1738528" cy="28017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300" b="1" dirty="0">
                <a:solidFill>
                  <a:srgbClr val="1CC083"/>
                </a:solidFill>
                <a:latin typeface="Lato" panose="020F0502020204030203" pitchFamily="34" charset="0"/>
              </a:rPr>
              <a:t>Model Adjustments</a:t>
            </a:r>
          </a:p>
        </p:txBody>
      </p:sp>
      <p:sp>
        <p:nvSpPr>
          <p:cNvPr id="26" name="Oval 25"/>
          <p:cNvSpPr/>
          <p:nvPr/>
        </p:nvSpPr>
        <p:spPr>
          <a:xfrm flipH="1">
            <a:off x="2801457" y="2271202"/>
            <a:ext cx="585787" cy="585787"/>
          </a:xfrm>
          <a:prstGeom prst="ellipse">
            <a:avLst/>
          </a:prstGeom>
          <a:solidFill>
            <a:srgbClr val="637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FontAwesome" pitchFamily="2" charset="0"/>
              </a:rPr>
              <a:t>👥</a:t>
            </a:r>
          </a:p>
        </p:txBody>
      </p:sp>
      <p:sp>
        <p:nvSpPr>
          <p:cNvPr id="27" name="Text Placeholder 32"/>
          <p:cNvSpPr txBox="1">
            <a:spLocks/>
          </p:cNvSpPr>
          <p:nvPr/>
        </p:nvSpPr>
        <p:spPr>
          <a:xfrm flipH="1">
            <a:off x="690734" y="2551379"/>
            <a:ext cx="1874316" cy="600012"/>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en-US" sz="1000" dirty="0">
                <a:solidFill>
                  <a:schemeClr val="tx1">
                    <a:lumMod val="65000"/>
                    <a:lumOff val="35000"/>
                  </a:schemeClr>
                </a:solidFill>
                <a:latin typeface="Lato Light" panose="020F0302020204030203" pitchFamily="34" charset="0"/>
              </a:rPr>
              <a:t>Specify which of the user uploaded household control totals to use (representing detailed demographic information) or specify household growth rate. </a:t>
            </a:r>
          </a:p>
        </p:txBody>
      </p:sp>
      <p:sp>
        <p:nvSpPr>
          <p:cNvPr id="28" name="Text Placeholder 33"/>
          <p:cNvSpPr txBox="1">
            <a:spLocks/>
          </p:cNvSpPr>
          <p:nvPr/>
        </p:nvSpPr>
        <p:spPr>
          <a:xfrm flipH="1">
            <a:off x="631527" y="2271201"/>
            <a:ext cx="1947812" cy="28017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en-AU" sz="1300" b="1" dirty="0">
                <a:solidFill>
                  <a:srgbClr val="637C90"/>
                </a:solidFill>
                <a:latin typeface="Lato" panose="020F0502020204030203" pitchFamily="34" charset="0"/>
              </a:rPr>
              <a:t>Household Control Totals</a:t>
            </a:r>
          </a:p>
        </p:txBody>
      </p:sp>
      <p:sp>
        <p:nvSpPr>
          <p:cNvPr id="29" name="Oval 28"/>
          <p:cNvSpPr/>
          <p:nvPr/>
        </p:nvSpPr>
        <p:spPr>
          <a:xfrm flipH="1">
            <a:off x="2801457" y="3524671"/>
            <a:ext cx="585787" cy="585787"/>
          </a:xfrm>
          <a:prstGeom prst="ellipse">
            <a:avLst/>
          </a:prstGeom>
          <a:solidFill>
            <a:srgbClr val="1CC0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FontAwesome" pitchFamily="2" charset="0"/>
              </a:rPr>
              <a:t></a:t>
            </a:r>
          </a:p>
        </p:txBody>
      </p:sp>
      <p:sp>
        <p:nvSpPr>
          <p:cNvPr id="30" name="Text Placeholder 32"/>
          <p:cNvSpPr txBox="1">
            <a:spLocks/>
          </p:cNvSpPr>
          <p:nvPr/>
        </p:nvSpPr>
        <p:spPr>
          <a:xfrm flipH="1">
            <a:off x="631526" y="3804848"/>
            <a:ext cx="1933525" cy="600012"/>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en-US" sz="1000" dirty="0">
                <a:solidFill>
                  <a:schemeClr val="tx1">
                    <a:lumMod val="65000"/>
                    <a:lumOff val="35000"/>
                  </a:schemeClr>
                </a:solidFill>
                <a:latin typeface="Lato Light" panose="020F0302020204030203" pitchFamily="34" charset="0"/>
              </a:rPr>
              <a:t>Specify which of the user uploaded employment control totals by sector to use or specify employment growth rate. </a:t>
            </a:r>
          </a:p>
        </p:txBody>
      </p:sp>
      <p:sp>
        <p:nvSpPr>
          <p:cNvPr id="31" name="Text Placeholder 33"/>
          <p:cNvSpPr txBox="1">
            <a:spLocks/>
          </p:cNvSpPr>
          <p:nvPr/>
        </p:nvSpPr>
        <p:spPr>
          <a:xfrm flipH="1">
            <a:off x="532852" y="3524670"/>
            <a:ext cx="2046486" cy="19945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en-AU" sz="1300" b="1" dirty="0">
                <a:solidFill>
                  <a:srgbClr val="1CC083"/>
                </a:solidFill>
                <a:latin typeface="Lato" panose="020F0502020204030203" pitchFamily="34" charset="0"/>
              </a:rPr>
              <a:t>Employment Control Totals</a:t>
            </a:r>
          </a:p>
        </p:txBody>
      </p:sp>
      <p:sp>
        <p:nvSpPr>
          <p:cNvPr id="32" name="Oval 31"/>
          <p:cNvSpPr/>
          <p:nvPr/>
        </p:nvSpPr>
        <p:spPr>
          <a:xfrm flipH="1">
            <a:off x="2801457" y="4780302"/>
            <a:ext cx="585787" cy="585787"/>
          </a:xfrm>
          <a:prstGeom prst="ellipse">
            <a:avLst/>
          </a:prstGeom>
          <a:solidFill>
            <a:srgbClr val="637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dirty="0">
              <a:solidFill>
                <a:schemeClr val="bg1"/>
              </a:solidFill>
              <a:latin typeface="FontAwesome" pitchFamily="2" charset="0"/>
            </a:endParaRPr>
          </a:p>
        </p:txBody>
      </p:sp>
      <p:sp>
        <p:nvSpPr>
          <p:cNvPr id="33" name="Text Placeholder 32"/>
          <p:cNvSpPr txBox="1">
            <a:spLocks/>
          </p:cNvSpPr>
          <p:nvPr/>
        </p:nvSpPr>
        <p:spPr>
          <a:xfrm flipH="1">
            <a:off x="690734" y="5060479"/>
            <a:ext cx="1874318" cy="600012"/>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en-US" sz="1000" dirty="0">
                <a:solidFill>
                  <a:schemeClr val="tx1">
                    <a:lumMod val="65000"/>
                    <a:lumOff val="35000"/>
                  </a:schemeClr>
                </a:solidFill>
                <a:latin typeface="Lato Light" panose="020F0302020204030203" pitchFamily="34" charset="0"/>
              </a:rPr>
              <a:t>Specify which of the user uploaded travel model skims to use and to what range of years they will be applied. </a:t>
            </a:r>
          </a:p>
        </p:txBody>
      </p:sp>
      <p:sp>
        <p:nvSpPr>
          <p:cNvPr id="34" name="Text Placeholder 33"/>
          <p:cNvSpPr txBox="1">
            <a:spLocks/>
          </p:cNvSpPr>
          <p:nvPr/>
        </p:nvSpPr>
        <p:spPr>
          <a:xfrm flipH="1">
            <a:off x="840811" y="4780301"/>
            <a:ext cx="1738528" cy="28017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en-AU" sz="1300" b="1" dirty="0">
                <a:solidFill>
                  <a:srgbClr val="637C90"/>
                </a:solidFill>
                <a:latin typeface="Lato" panose="020F0502020204030203" pitchFamily="34" charset="0"/>
              </a:rPr>
              <a:t>Travel Model Skims</a:t>
            </a:r>
          </a:p>
        </p:txBody>
      </p:sp>
      <p:pic>
        <p:nvPicPr>
          <p:cNvPr id="35" name="Picture 3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1624" y="4971706"/>
            <a:ext cx="205452" cy="231133"/>
          </a:xfrm>
          <a:prstGeom prst="rect">
            <a:avLst/>
          </a:prstGeom>
        </p:spPr>
      </p:pic>
      <p:pic>
        <p:nvPicPr>
          <p:cNvPr id="36" name="Picture 3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38686" y="4560004"/>
            <a:ext cx="284558" cy="320127"/>
          </a:xfrm>
          <a:prstGeom prst="rect">
            <a:avLst/>
          </a:prstGeom>
        </p:spPr>
      </p:pic>
      <p:pic>
        <p:nvPicPr>
          <p:cNvPr id="37" name="Picture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80722" y="2648365"/>
            <a:ext cx="643161" cy="641399"/>
          </a:xfrm>
          <a:prstGeom prst="rect">
            <a:avLst/>
          </a:prstGeom>
        </p:spPr>
      </p:pic>
      <p:pic>
        <p:nvPicPr>
          <p:cNvPr id="38" name="Pictur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69182" y="2344825"/>
            <a:ext cx="456931" cy="455679"/>
          </a:xfrm>
          <a:prstGeom prst="rect">
            <a:avLst/>
          </a:prstGeom>
        </p:spPr>
      </p:pic>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89319" y="4397424"/>
            <a:ext cx="634834" cy="633094"/>
          </a:xfrm>
          <a:prstGeom prst="rect">
            <a:avLst/>
          </a:prstGeom>
        </p:spPr>
      </p:pic>
      <p:pic>
        <p:nvPicPr>
          <p:cNvPr id="40" name="Pictur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64807" y="3587543"/>
            <a:ext cx="461306" cy="460042"/>
          </a:xfrm>
          <a:prstGeom prst="rect">
            <a:avLst/>
          </a:prstGeom>
        </p:spPr>
      </p:pic>
      <p:pic>
        <p:nvPicPr>
          <p:cNvPr id="41" name="Picture 4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96465" y="5202839"/>
            <a:ext cx="777646" cy="775515"/>
          </a:xfrm>
          <a:prstGeom prst="rect">
            <a:avLst/>
          </a:prstGeom>
        </p:spPr>
      </p:pic>
      <p:pic>
        <p:nvPicPr>
          <p:cNvPr id="42" name="Picture 4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00108" y="4779464"/>
            <a:ext cx="590434" cy="588816"/>
          </a:xfrm>
          <a:prstGeom prst="rect">
            <a:avLst/>
          </a:prstGeom>
        </p:spPr>
      </p:pic>
    </p:spTree>
    <p:extLst>
      <p:ext uri="{BB962C8B-B14F-4D97-AF65-F5344CB8AC3E}">
        <p14:creationId xmlns:p14="http://schemas.microsoft.com/office/powerpoint/2010/main" val="21424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32"/>
          <p:cNvSpPr txBox="1">
            <a:spLocks/>
          </p:cNvSpPr>
          <p:nvPr/>
        </p:nvSpPr>
        <p:spPr>
          <a:xfrm>
            <a:off x="3084781" y="1307155"/>
            <a:ext cx="5695406" cy="69412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50000"/>
              </a:lnSpc>
              <a:buNone/>
            </a:pPr>
            <a:r>
              <a:rPr lang="en-US" sz="1000" dirty="0" err="1">
                <a:solidFill>
                  <a:schemeClr val="tx1">
                    <a:lumMod val="65000"/>
                    <a:lumOff val="35000"/>
                  </a:schemeClr>
                </a:solidFill>
                <a:latin typeface="Lato Light" panose="020F0302020204030203" pitchFamily="34" charset="0"/>
              </a:rPr>
              <a:t>UrbanSim</a:t>
            </a:r>
            <a:r>
              <a:rPr lang="en-US" sz="1000" dirty="0">
                <a:solidFill>
                  <a:schemeClr val="tx1">
                    <a:lumMod val="65000"/>
                    <a:lumOff val="35000"/>
                  </a:schemeClr>
                </a:solidFill>
                <a:latin typeface="Lato Light" panose="020F0302020204030203" pitchFamily="34" charset="0"/>
              </a:rPr>
              <a:t> is an open source simulation platform for supporting planning and analysis of urban development, incorporating the interactions between land use, transportation, the economy, and the environment.</a:t>
            </a:r>
          </a:p>
          <a:p>
            <a:pPr marL="0" indent="0" algn="ctr">
              <a:lnSpc>
                <a:spcPct val="150000"/>
              </a:lnSpc>
              <a:buNone/>
            </a:pPr>
            <a:endParaRPr lang="en-US" sz="1000" dirty="0">
              <a:solidFill>
                <a:schemeClr val="tx1">
                  <a:lumMod val="65000"/>
                  <a:lumOff val="35000"/>
                </a:schemeClr>
              </a:solidFill>
              <a:latin typeface="Lato Light" panose="020F0302020204030203" pitchFamily="34" charset="0"/>
            </a:endParaRPr>
          </a:p>
        </p:txBody>
      </p:sp>
      <p:sp>
        <p:nvSpPr>
          <p:cNvPr id="14" name="Text Placeholder 33"/>
          <p:cNvSpPr txBox="1">
            <a:spLocks/>
          </p:cNvSpPr>
          <p:nvPr/>
        </p:nvSpPr>
        <p:spPr>
          <a:xfrm>
            <a:off x="2389787" y="592258"/>
            <a:ext cx="7143680" cy="409203"/>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AU" sz="2400" b="1" dirty="0" err="1">
                <a:solidFill>
                  <a:schemeClr val="tx1">
                    <a:lumMod val="65000"/>
                    <a:lumOff val="35000"/>
                  </a:schemeClr>
                </a:solidFill>
                <a:latin typeface="+mj-lt"/>
              </a:rPr>
              <a:t>UrbanSim</a:t>
            </a:r>
            <a:r>
              <a:rPr lang="en-AU" sz="2400" b="1" dirty="0">
                <a:solidFill>
                  <a:schemeClr val="tx1">
                    <a:lumMod val="65000"/>
                    <a:lumOff val="35000"/>
                  </a:schemeClr>
                </a:solidFill>
                <a:latin typeface="+mj-lt"/>
              </a:rPr>
              <a:t> can be implemented at multiple geographies</a:t>
            </a:r>
          </a:p>
        </p:txBody>
      </p:sp>
      <p:grpSp>
        <p:nvGrpSpPr>
          <p:cNvPr id="169" name="Group 168"/>
          <p:cNvGrpSpPr/>
          <p:nvPr/>
        </p:nvGrpSpPr>
        <p:grpSpPr>
          <a:xfrm>
            <a:off x="4865385" y="2353798"/>
            <a:ext cx="2153234" cy="4194308"/>
            <a:chOff x="2632374" y="2353798"/>
            <a:chExt cx="2153234" cy="4194308"/>
          </a:xfrm>
        </p:grpSpPr>
        <p:grpSp>
          <p:nvGrpSpPr>
            <p:cNvPr id="8" name="Group 7"/>
            <p:cNvGrpSpPr/>
            <p:nvPr/>
          </p:nvGrpSpPr>
          <p:grpSpPr>
            <a:xfrm>
              <a:off x="2632374" y="2353798"/>
              <a:ext cx="2153234" cy="4194308"/>
              <a:chOff x="2632374" y="2353798"/>
              <a:chExt cx="2153234" cy="4194308"/>
            </a:xfrm>
          </p:grpSpPr>
          <p:grpSp>
            <p:nvGrpSpPr>
              <p:cNvPr id="20" name="Group 19"/>
              <p:cNvGrpSpPr/>
              <p:nvPr/>
            </p:nvGrpSpPr>
            <p:grpSpPr>
              <a:xfrm>
                <a:off x="2632375" y="3359608"/>
                <a:ext cx="2153233" cy="3132078"/>
                <a:chOff x="1329497" y="2817148"/>
                <a:chExt cx="2153233" cy="3132078"/>
              </a:xfrm>
            </p:grpSpPr>
            <p:sp>
              <p:nvSpPr>
                <p:cNvPr id="21" name="Flowchart: Process 20"/>
                <p:cNvSpPr/>
                <p:nvPr/>
              </p:nvSpPr>
              <p:spPr>
                <a:xfrm>
                  <a:off x="1329497" y="2817148"/>
                  <a:ext cx="2153233" cy="3132078"/>
                </a:xfrm>
                <a:prstGeom prst="flowChartProcess">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2" name="Text Placeholder 32"/>
                <p:cNvSpPr txBox="1">
                  <a:spLocks/>
                </p:cNvSpPr>
                <p:nvPr/>
              </p:nvSpPr>
              <p:spPr>
                <a:xfrm flipH="1">
                  <a:off x="1542929" y="3582320"/>
                  <a:ext cx="1726361" cy="198867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spcBef>
                      <a:spcPts val="0"/>
                    </a:spcBef>
                    <a:buNone/>
                  </a:pPr>
                  <a:r>
                    <a:rPr lang="en-US" sz="1000" dirty="0">
                      <a:solidFill>
                        <a:schemeClr val="tx1">
                          <a:lumMod val="65000"/>
                          <a:lumOff val="35000"/>
                        </a:schemeClr>
                      </a:solidFill>
                      <a:latin typeface="Lato Light" panose="020F0302020204030203" pitchFamily="34" charset="0"/>
                    </a:rPr>
                    <a:t>The census block models are pre-built from public data for most metropolitan areas in the United States. </a:t>
                  </a:r>
                </a:p>
                <a:p>
                  <a:pPr marL="0" indent="0" algn="ctr">
                    <a:lnSpc>
                      <a:spcPct val="130000"/>
                    </a:lnSpc>
                    <a:spcBef>
                      <a:spcPts val="0"/>
                    </a:spcBef>
                    <a:buNone/>
                  </a:pPr>
                  <a:endParaRPr lang="en-US" sz="1000" dirty="0">
                    <a:solidFill>
                      <a:schemeClr val="tx1">
                        <a:lumMod val="65000"/>
                        <a:lumOff val="35000"/>
                      </a:schemeClr>
                    </a:solidFill>
                    <a:latin typeface="Lato Light" panose="020F0302020204030203" pitchFamily="34" charset="0"/>
                  </a:endParaRPr>
                </a:p>
                <a:p>
                  <a:pPr marL="0" indent="0" algn="ctr">
                    <a:lnSpc>
                      <a:spcPct val="130000"/>
                    </a:lnSpc>
                    <a:spcBef>
                      <a:spcPts val="0"/>
                    </a:spcBef>
                    <a:buNone/>
                  </a:pPr>
                  <a:r>
                    <a:rPr lang="en-US" sz="1000" dirty="0">
                      <a:solidFill>
                        <a:schemeClr val="tx1">
                          <a:lumMod val="65000"/>
                          <a:lumOff val="35000"/>
                        </a:schemeClr>
                      </a:solidFill>
                      <a:latin typeface="Lato Light" panose="020F0302020204030203" pitchFamily="34" charset="0"/>
                    </a:rPr>
                    <a:t>This is the fastest way to begin using </a:t>
                  </a:r>
                  <a:r>
                    <a:rPr lang="en-US" sz="1000" dirty="0" err="1">
                      <a:solidFill>
                        <a:schemeClr val="tx1">
                          <a:lumMod val="65000"/>
                          <a:lumOff val="35000"/>
                        </a:schemeClr>
                      </a:solidFill>
                      <a:latin typeface="Lato Light" panose="020F0302020204030203" pitchFamily="34" charset="0"/>
                    </a:rPr>
                    <a:t>UrbanSim</a:t>
                  </a:r>
                  <a:r>
                    <a:rPr lang="en-US" sz="1000" dirty="0">
                      <a:solidFill>
                        <a:schemeClr val="tx1">
                          <a:lumMod val="65000"/>
                          <a:lumOff val="35000"/>
                        </a:schemeClr>
                      </a:solidFill>
                      <a:latin typeface="Lato Light" panose="020F0302020204030203" pitchFamily="34" charset="0"/>
                    </a:rPr>
                    <a:t>.</a:t>
                  </a:r>
                </a:p>
              </p:txBody>
            </p:sp>
          </p:grpSp>
          <p:grpSp>
            <p:nvGrpSpPr>
              <p:cNvPr id="34" name="Group 33"/>
              <p:cNvGrpSpPr/>
              <p:nvPr/>
            </p:nvGrpSpPr>
            <p:grpSpPr>
              <a:xfrm>
                <a:off x="2632374" y="2353798"/>
                <a:ext cx="2153234" cy="1703390"/>
                <a:chOff x="1329496" y="1811338"/>
                <a:chExt cx="2153234" cy="1703390"/>
              </a:xfrm>
            </p:grpSpPr>
            <p:sp>
              <p:nvSpPr>
                <p:cNvPr id="35" name="Pentagon 2355"/>
                <p:cNvSpPr/>
                <p:nvPr/>
              </p:nvSpPr>
              <p:spPr>
                <a:xfrm rot="5400000">
                  <a:off x="1554418" y="1586418"/>
                  <a:ext cx="1703388" cy="2153232"/>
                </a:xfrm>
                <a:prstGeom prst="homePlate">
                  <a:avLst>
                    <a:gd name="adj" fmla="val 8077"/>
                  </a:avLst>
                </a:prstGeom>
                <a:solidFill>
                  <a:srgbClr val="1CC0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6" name="Rectangle 35"/>
                <p:cNvSpPr/>
                <p:nvPr/>
              </p:nvSpPr>
              <p:spPr>
                <a:xfrm>
                  <a:off x="1714897" y="2327830"/>
                  <a:ext cx="1339397" cy="1015663"/>
                </a:xfrm>
                <a:prstGeom prst="rect">
                  <a:avLst/>
                </a:prstGeom>
              </p:spPr>
              <p:txBody>
                <a:bodyPr wrap="square">
                  <a:spAutoFit/>
                </a:bodyPr>
                <a:lstStyle/>
                <a:p>
                  <a:pPr algn="ctr"/>
                  <a:endParaRPr lang="en-AU" sz="6000" dirty="0">
                    <a:solidFill>
                      <a:schemeClr val="bg1"/>
                    </a:solidFill>
                    <a:latin typeface="FontAwesome" pitchFamily="2" charset="0"/>
                  </a:endParaRPr>
                </a:p>
              </p:txBody>
            </p:sp>
            <p:sp>
              <p:nvSpPr>
                <p:cNvPr id="37" name="Flowchart: Process 36"/>
                <p:cNvSpPr/>
                <p:nvPr/>
              </p:nvSpPr>
              <p:spPr>
                <a:xfrm>
                  <a:off x="1329497" y="1811338"/>
                  <a:ext cx="2153233" cy="374377"/>
                </a:xfrm>
                <a:prstGeom prst="flowChartProcess">
                  <a:avLst/>
                </a:prstGeom>
                <a:solidFill>
                  <a:schemeClr val="tx1">
                    <a:lumMod val="85000"/>
                    <a:lumOff val="1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Census </a:t>
                  </a:r>
                </a:p>
                <a:p>
                  <a:pPr algn="ctr"/>
                  <a:r>
                    <a:rPr lang="en-US" sz="1400" b="1">
                      <a:solidFill>
                        <a:schemeClr val="bg1"/>
                      </a:solidFill>
                    </a:rPr>
                    <a:t>Block </a:t>
                  </a:r>
                  <a:r>
                    <a:rPr lang="en-US" sz="1400" b="1" dirty="0">
                      <a:solidFill>
                        <a:schemeClr val="bg1"/>
                      </a:solidFill>
                    </a:rPr>
                    <a:t>– Level Model</a:t>
                  </a:r>
                </a:p>
              </p:txBody>
            </p:sp>
          </p:grpSp>
          <p:sp>
            <p:nvSpPr>
              <p:cNvPr id="38" name="Rounded Rectangle 2359"/>
              <p:cNvSpPr/>
              <p:nvPr/>
            </p:nvSpPr>
            <p:spPr>
              <a:xfrm>
                <a:off x="2802861" y="6102213"/>
                <a:ext cx="1793225" cy="445893"/>
              </a:xfrm>
              <a:prstGeom prst="roundRect">
                <a:avLst/>
              </a:prstGeom>
              <a:solidFill>
                <a:srgbClr val="1CC0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200" b="1" dirty="0">
                    <a:latin typeface="+mj-lt"/>
                  </a:rPr>
                  <a:t>United States</a:t>
                </a:r>
              </a:p>
            </p:txBody>
          </p:sp>
        </p:grpSp>
        <p:pic>
          <p:nvPicPr>
            <p:cNvPr id="163" name="Picture 16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6857" y="2829014"/>
              <a:ext cx="1101231" cy="1098214"/>
            </a:xfrm>
            <a:prstGeom prst="rect">
              <a:avLst/>
            </a:prstGeom>
          </p:spPr>
        </p:pic>
      </p:grpSp>
      <p:grpSp>
        <p:nvGrpSpPr>
          <p:cNvPr id="17" name="Group 16"/>
          <p:cNvGrpSpPr/>
          <p:nvPr/>
        </p:nvGrpSpPr>
        <p:grpSpPr>
          <a:xfrm>
            <a:off x="7103863" y="3359608"/>
            <a:ext cx="2153233" cy="3132078"/>
            <a:chOff x="3791139" y="2817148"/>
            <a:chExt cx="2153233" cy="3132078"/>
          </a:xfrm>
        </p:grpSpPr>
        <p:sp>
          <p:nvSpPr>
            <p:cNvPr id="18" name="Flowchart: Process 17"/>
            <p:cNvSpPr/>
            <p:nvPr/>
          </p:nvSpPr>
          <p:spPr>
            <a:xfrm>
              <a:off x="3791139" y="2817148"/>
              <a:ext cx="2153233" cy="3132078"/>
            </a:xfrm>
            <a:prstGeom prst="flowChartProcess">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9" name="Text Placeholder 32"/>
            <p:cNvSpPr txBox="1">
              <a:spLocks/>
            </p:cNvSpPr>
            <p:nvPr/>
          </p:nvSpPr>
          <p:spPr>
            <a:xfrm flipH="1">
              <a:off x="3995053" y="3543862"/>
              <a:ext cx="1726361" cy="2015892"/>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spcBef>
                  <a:spcPts val="0"/>
                </a:spcBef>
                <a:buNone/>
              </a:pPr>
              <a:r>
                <a:rPr lang="en-US" sz="1000" dirty="0">
                  <a:solidFill>
                    <a:schemeClr val="tx1">
                      <a:lumMod val="65000"/>
                      <a:lumOff val="35000"/>
                    </a:schemeClr>
                  </a:solidFill>
                  <a:latin typeface="Lato Light" panose="020F0302020204030203" pitchFamily="34" charset="0"/>
                </a:rPr>
                <a:t>Users are required to upload zonal data whereby they will be able to build and calibrate an </a:t>
              </a:r>
              <a:r>
                <a:rPr lang="en-US" sz="1000" dirty="0" err="1">
                  <a:solidFill>
                    <a:schemeClr val="tx1">
                      <a:lumMod val="65000"/>
                      <a:lumOff val="35000"/>
                    </a:schemeClr>
                  </a:solidFill>
                  <a:latin typeface="Lato Light" panose="020F0302020204030203" pitchFamily="34" charset="0"/>
                </a:rPr>
                <a:t>UrbanSim</a:t>
              </a:r>
              <a:r>
                <a:rPr lang="en-US" sz="1000" dirty="0">
                  <a:solidFill>
                    <a:schemeClr val="tx1">
                      <a:lumMod val="65000"/>
                      <a:lumOff val="35000"/>
                    </a:schemeClr>
                  </a:solidFill>
                  <a:latin typeface="Lato Light" panose="020F0302020204030203" pitchFamily="34" charset="0"/>
                </a:rPr>
                <a:t> model. </a:t>
              </a:r>
            </a:p>
            <a:p>
              <a:pPr marL="0" indent="0" algn="ctr">
                <a:lnSpc>
                  <a:spcPct val="130000"/>
                </a:lnSpc>
                <a:spcBef>
                  <a:spcPts val="0"/>
                </a:spcBef>
                <a:buNone/>
              </a:pPr>
              <a:endParaRPr lang="en-US" sz="1000" dirty="0">
                <a:solidFill>
                  <a:schemeClr val="tx1">
                    <a:lumMod val="65000"/>
                    <a:lumOff val="35000"/>
                  </a:schemeClr>
                </a:solidFill>
                <a:latin typeface="Lato Light" panose="020F0302020204030203" pitchFamily="34" charset="0"/>
              </a:endParaRPr>
            </a:p>
            <a:p>
              <a:pPr marL="0" indent="0" algn="ctr">
                <a:lnSpc>
                  <a:spcPct val="130000"/>
                </a:lnSpc>
                <a:spcBef>
                  <a:spcPts val="0"/>
                </a:spcBef>
                <a:buNone/>
              </a:pPr>
              <a:r>
                <a:rPr lang="en-US" sz="1000" dirty="0">
                  <a:solidFill>
                    <a:schemeClr val="tx1">
                      <a:lumMod val="65000"/>
                      <a:lumOff val="35000"/>
                    </a:schemeClr>
                  </a:solidFill>
                  <a:latin typeface="Lato Light" panose="020F0302020204030203" pitchFamily="34" charset="0"/>
                </a:rPr>
                <a:t>For metropolitan areas outside the United States, this is the fastest way to build an </a:t>
              </a:r>
              <a:r>
                <a:rPr lang="en-US" sz="1000" dirty="0" err="1">
                  <a:solidFill>
                    <a:schemeClr val="tx1">
                      <a:lumMod val="65000"/>
                      <a:lumOff val="35000"/>
                    </a:schemeClr>
                  </a:solidFill>
                  <a:latin typeface="Lato Light" panose="020F0302020204030203" pitchFamily="34" charset="0"/>
                </a:rPr>
                <a:t>UrbanSim</a:t>
              </a:r>
              <a:r>
                <a:rPr lang="en-US" sz="1000" dirty="0">
                  <a:solidFill>
                    <a:schemeClr val="tx1">
                      <a:lumMod val="65000"/>
                      <a:lumOff val="35000"/>
                    </a:schemeClr>
                  </a:solidFill>
                  <a:latin typeface="Lato Light" panose="020F0302020204030203" pitchFamily="34" charset="0"/>
                </a:rPr>
                <a:t> model. </a:t>
              </a:r>
            </a:p>
          </p:txBody>
        </p:sp>
      </p:grpSp>
      <p:grpSp>
        <p:nvGrpSpPr>
          <p:cNvPr id="29" name="Group 28"/>
          <p:cNvGrpSpPr/>
          <p:nvPr/>
        </p:nvGrpSpPr>
        <p:grpSpPr>
          <a:xfrm>
            <a:off x="7103862" y="2353798"/>
            <a:ext cx="2153234" cy="1703390"/>
            <a:chOff x="3791138" y="1811338"/>
            <a:chExt cx="2153234" cy="1703390"/>
          </a:xfrm>
        </p:grpSpPr>
        <p:sp>
          <p:nvSpPr>
            <p:cNvPr id="30" name="Pentagon 2348"/>
            <p:cNvSpPr/>
            <p:nvPr/>
          </p:nvSpPr>
          <p:spPr>
            <a:xfrm rot="5400000">
              <a:off x="4016060" y="1586418"/>
              <a:ext cx="1703388" cy="2153232"/>
            </a:xfrm>
            <a:prstGeom prst="homePlate">
              <a:avLst>
                <a:gd name="adj" fmla="val 8077"/>
              </a:avLst>
            </a:prstGeom>
            <a:solidFill>
              <a:srgbClr val="637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1" name="Rectangle 30"/>
            <p:cNvSpPr/>
            <p:nvPr/>
          </p:nvSpPr>
          <p:spPr>
            <a:xfrm>
              <a:off x="4176539" y="2327830"/>
              <a:ext cx="1339397" cy="1015663"/>
            </a:xfrm>
            <a:prstGeom prst="rect">
              <a:avLst/>
            </a:prstGeom>
          </p:spPr>
          <p:txBody>
            <a:bodyPr wrap="square">
              <a:spAutoFit/>
            </a:bodyPr>
            <a:lstStyle/>
            <a:p>
              <a:pPr algn="ctr"/>
              <a:endParaRPr lang="en-AU" sz="6000" dirty="0">
                <a:solidFill>
                  <a:schemeClr val="bg1"/>
                </a:solidFill>
                <a:latin typeface="FontAwesome" pitchFamily="2" charset="0"/>
              </a:endParaRPr>
            </a:p>
          </p:txBody>
        </p:sp>
        <p:sp>
          <p:nvSpPr>
            <p:cNvPr id="32" name="Flowchart: Process 31"/>
            <p:cNvSpPr/>
            <p:nvPr/>
          </p:nvSpPr>
          <p:spPr>
            <a:xfrm>
              <a:off x="3791139" y="1811338"/>
              <a:ext cx="2153233" cy="374377"/>
            </a:xfrm>
            <a:prstGeom prst="flowChartProcess">
              <a:avLst/>
            </a:prstGeom>
            <a:solidFill>
              <a:schemeClr val="tx1">
                <a:lumMod val="85000"/>
                <a:lumOff val="1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Zone - Level Model</a:t>
              </a:r>
            </a:p>
          </p:txBody>
        </p:sp>
      </p:grpSp>
      <p:sp>
        <p:nvSpPr>
          <p:cNvPr id="33" name="Rounded Rectangle 2352"/>
          <p:cNvSpPr/>
          <p:nvPr/>
        </p:nvSpPr>
        <p:spPr>
          <a:xfrm>
            <a:off x="7274349" y="6105513"/>
            <a:ext cx="1793225" cy="445893"/>
          </a:xfrm>
          <a:prstGeom prst="roundRect">
            <a:avLst/>
          </a:prstGeom>
          <a:solidFill>
            <a:srgbClr val="637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200" b="1" dirty="0">
                <a:latin typeface="+mj-lt"/>
              </a:rPr>
              <a:t>International</a:t>
            </a:r>
          </a:p>
        </p:txBody>
      </p:sp>
      <p:pic>
        <p:nvPicPr>
          <p:cNvPr id="164" name="Picture 1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9862" y="2829014"/>
            <a:ext cx="1101231" cy="1098214"/>
          </a:xfrm>
          <a:prstGeom prst="rect">
            <a:avLst/>
          </a:prstGeom>
        </p:spPr>
      </p:pic>
      <p:grpSp>
        <p:nvGrpSpPr>
          <p:cNvPr id="170" name="Group 169"/>
          <p:cNvGrpSpPr/>
          <p:nvPr/>
        </p:nvGrpSpPr>
        <p:grpSpPr>
          <a:xfrm>
            <a:off x="2626908" y="2353798"/>
            <a:ext cx="2153234" cy="4376788"/>
            <a:chOff x="4868119" y="2353798"/>
            <a:chExt cx="2153234" cy="4376788"/>
          </a:xfrm>
        </p:grpSpPr>
        <p:grpSp>
          <p:nvGrpSpPr>
            <p:cNvPr id="7" name="Group 6"/>
            <p:cNvGrpSpPr/>
            <p:nvPr/>
          </p:nvGrpSpPr>
          <p:grpSpPr>
            <a:xfrm>
              <a:off x="4868119" y="2353798"/>
              <a:ext cx="2153234" cy="4376788"/>
              <a:chOff x="7555656" y="2353798"/>
              <a:chExt cx="2153234" cy="4376788"/>
            </a:xfrm>
          </p:grpSpPr>
          <p:grpSp>
            <p:nvGrpSpPr>
              <p:cNvPr id="10" name="Group 9"/>
              <p:cNvGrpSpPr/>
              <p:nvPr/>
            </p:nvGrpSpPr>
            <p:grpSpPr>
              <a:xfrm>
                <a:off x="7555657" y="3359608"/>
                <a:ext cx="2153233" cy="3370978"/>
                <a:chOff x="6252779" y="2817148"/>
                <a:chExt cx="2153233" cy="3370978"/>
              </a:xfrm>
            </p:grpSpPr>
            <p:sp>
              <p:nvSpPr>
                <p:cNvPr id="15" name="Flowchart: Process 14"/>
                <p:cNvSpPr/>
                <p:nvPr/>
              </p:nvSpPr>
              <p:spPr>
                <a:xfrm>
                  <a:off x="6252779" y="2817148"/>
                  <a:ext cx="2153233" cy="3132078"/>
                </a:xfrm>
                <a:prstGeom prst="flowChartProcess">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Text Placeholder 32"/>
                <p:cNvSpPr txBox="1">
                  <a:spLocks/>
                </p:cNvSpPr>
                <p:nvPr/>
              </p:nvSpPr>
              <p:spPr>
                <a:xfrm flipH="1">
                  <a:off x="6456692" y="3588832"/>
                  <a:ext cx="1726361" cy="2599294"/>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spcBef>
                      <a:spcPts val="0"/>
                    </a:spcBef>
                    <a:buNone/>
                  </a:pPr>
                  <a:r>
                    <a:rPr lang="en-US" sz="1000" dirty="0">
                      <a:solidFill>
                        <a:schemeClr val="tx1">
                          <a:lumMod val="65000"/>
                          <a:lumOff val="35000"/>
                        </a:schemeClr>
                      </a:solidFill>
                      <a:latin typeface="Lato Light" panose="020F0302020204030203" pitchFamily="34" charset="0"/>
                    </a:rPr>
                    <a:t>The most detailed and powerful model applications of </a:t>
                  </a:r>
                  <a:r>
                    <a:rPr lang="en-US" sz="1000" dirty="0" err="1">
                      <a:solidFill>
                        <a:schemeClr val="tx1">
                          <a:lumMod val="65000"/>
                          <a:lumOff val="35000"/>
                        </a:schemeClr>
                      </a:solidFill>
                      <a:latin typeface="Lato Light" panose="020F0302020204030203" pitchFamily="34" charset="0"/>
                    </a:rPr>
                    <a:t>UrbanSim</a:t>
                  </a:r>
                  <a:r>
                    <a:rPr lang="en-US" sz="1000" dirty="0">
                      <a:solidFill>
                        <a:schemeClr val="tx1">
                          <a:lumMod val="65000"/>
                          <a:lumOff val="35000"/>
                        </a:schemeClr>
                      </a:solidFill>
                      <a:latin typeface="Lato Light" panose="020F0302020204030203" pitchFamily="34" charset="0"/>
                    </a:rPr>
                    <a:t> using individual buildings and parcels.</a:t>
                  </a:r>
                </a:p>
                <a:p>
                  <a:pPr marL="0" indent="0" algn="ctr">
                    <a:lnSpc>
                      <a:spcPct val="130000"/>
                    </a:lnSpc>
                    <a:spcBef>
                      <a:spcPts val="0"/>
                    </a:spcBef>
                    <a:buNone/>
                  </a:pPr>
                  <a:endParaRPr lang="en-US" sz="1000" dirty="0">
                    <a:solidFill>
                      <a:schemeClr val="tx1">
                        <a:lumMod val="65000"/>
                        <a:lumOff val="35000"/>
                      </a:schemeClr>
                    </a:solidFill>
                    <a:latin typeface="Lato Light" panose="020F0302020204030203" pitchFamily="34" charset="0"/>
                  </a:endParaRPr>
                </a:p>
                <a:p>
                  <a:pPr marL="0" indent="0" algn="ctr">
                    <a:lnSpc>
                      <a:spcPct val="130000"/>
                    </a:lnSpc>
                    <a:spcBef>
                      <a:spcPts val="0"/>
                    </a:spcBef>
                    <a:buNone/>
                  </a:pPr>
                  <a:r>
                    <a:rPr lang="en-US" sz="1000" dirty="0">
                      <a:solidFill>
                        <a:schemeClr val="tx1">
                          <a:lumMod val="65000"/>
                          <a:lumOff val="35000"/>
                        </a:schemeClr>
                      </a:solidFill>
                      <a:latin typeface="Lato Light" panose="020F0302020204030203" pitchFamily="34" charset="0"/>
                    </a:rPr>
                    <a:t>Users of the block or zone versions can convert to the parcel version easily when uploading local parcel data.</a:t>
                  </a:r>
                </a:p>
              </p:txBody>
            </p:sp>
          </p:grpSp>
          <p:grpSp>
            <p:nvGrpSpPr>
              <p:cNvPr id="23" name="Group 22"/>
              <p:cNvGrpSpPr/>
              <p:nvPr/>
            </p:nvGrpSpPr>
            <p:grpSpPr>
              <a:xfrm>
                <a:off x="7555656" y="2353798"/>
                <a:ext cx="2153234" cy="1703390"/>
                <a:chOff x="6252778" y="1811338"/>
                <a:chExt cx="2153234" cy="1703390"/>
              </a:xfrm>
            </p:grpSpPr>
            <p:sp>
              <p:nvSpPr>
                <p:cNvPr id="24" name="Pentagon 2341"/>
                <p:cNvSpPr/>
                <p:nvPr/>
              </p:nvSpPr>
              <p:spPr>
                <a:xfrm rot="5400000">
                  <a:off x="6477700" y="1586418"/>
                  <a:ext cx="1703388" cy="2153232"/>
                </a:xfrm>
                <a:prstGeom prst="homePlate">
                  <a:avLst>
                    <a:gd name="adj" fmla="val 8077"/>
                  </a:avLst>
                </a:prstGeom>
                <a:solidFill>
                  <a:srgbClr val="99A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5" name="Rectangle 24"/>
                <p:cNvSpPr/>
                <p:nvPr/>
              </p:nvSpPr>
              <p:spPr>
                <a:xfrm>
                  <a:off x="6638179" y="2327830"/>
                  <a:ext cx="1339397" cy="769441"/>
                </a:xfrm>
                <a:prstGeom prst="rect">
                  <a:avLst/>
                </a:prstGeom>
              </p:spPr>
              <p:txBody>
                <a:bodyPr wrap="square">
                  <a:spAutoFit/>
                </a:bodyPr>
                <a:lstStyle/>
                <a:p>
                  <a:pPr algn="ctr"/>
                  <a:endParaRPr lang="en-US" sz="4400" dirty="0"/>
                </a:p>
              </p:txBody>
            </p:sp>
            <p:sp>
              <p:nvSpPr>
                <p:cNvPr id="26" name="Flowchart: Process 25"/>
                <p:cNvSpPr/>
                <p:nvPr/>
              </p:nvSpPr>
              <p:spPr>
                <a:xfrm>
                  <a:off x="6252779" y="1811338"/>
                  <a:ext cx="2153233" cy="374377"/>
                </a:xfrm>
                <a:prstGeom prst="flowChartProcess">
                  <a:avLst/>
                </a:prstGeom>
                <a:solidFill>
                  <a:schemeClr val="tx1">
                    <a:lumMod val="85000"/>
                    <a:lumOff val="1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Parcel - Level Model</a:t>
                  </a:r>
                  <a:endParaRPr lang="en-US" sz="1400" b="1" dirty="0"/>
                </a:p>
              </p:txBody>
            </p:sp>
          </p:grpSp>
          <p:sp>
            <p:nvSpPr>
              <p:cNvPr id="27" name="Rounded Rectangle 2345"/>
              <p:cNvSpPr/>
              <p:nvPr/>
            </p:nvSpPr>
            <p:spPr>
              <a:xfrm>
                <a:off x="7692706" y="6102214"/>
                <a:ext cx="1793225" cy="445893"/>
              </a:xfrm>
              <a:prstGeom prst="roundRect">
                <a:avLst/>
              </a:prstGeom>
              <a:solidFill>
                <a:srgbClr val="99A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200" b="1" dirty="0"/>
                  <a:t>International</a:t>
                </a:r>
              </a:p>
            </p:txBody>
          </p:sp>
        </p:grpSp>
        <p:pic>
          <p:nvPicPr>
            <p:cNvPr id="165" name="Picture 16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2998" y="2830396"/>
              <a:ext cx="1118091" cy="1115028"/>
            </a:xfrm>
            <a:prstGeom prst="rect">
              <a:avLst/>
            </a:prstGeom>
          </p:spPr>
        </p:pic>
      </p:grpSp>
    </p:spTree>
    <p:extLst>
      <p:ext uri="{BB962C8B-B14F-4D97-AF65-F5344CB8AC3E}">
        <p14:creationId xmlns:p14="http://schemas.microsoft.com/office/powerpoint/2010/main" val="116232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7944" y="2868988"/>
            <a:ext cx="3288889" cy="2057143"/>
          </a:xfrm>
          <a:prstGeom prst="rect">
            <a:avLst/>
          </a:prstGeom>
        </p:spPr>
      </p:pic>
      <p:sp>
        <p:nvSpPr>
          <p:cNvPr id="7" name="Slide Number Placeholder 6"/>
          <p:cNvSpPr>
            <a:spLocks noGrp="1"/>
          </p:cNvSpPr>
          <p:nvPr>
            <p:ph type="sldNum" sz="quarter" idx="12"/>
          </p:nvPr>
        </p:nvSpPr>
        <p:spPr/>
        <p:txBody>
          <a:bodyPr/>
          <a:lstStyle/>
          <a:p>
            <a:fld id="{93F1122E-19E5-4C71-A148-83781E741A2C}" type="slidenum">
              <a:rPr lang="en-US" smtClean="0">
                <a:solidFill>
                  <a:schemeClr val="bg1"/>
                </a:solidFill>
              </a:rPr>
              <a:t>14</a:t>
            </a:fld>
            <a:endParaRPr lang="en-US" dirty="0">
              <a:solidFill>
                <a:schemeClr val="bg1"/>
              </a:solidFill>
            </a:endParaRPr>
          </a:p>
        </p:txBody>
      </p:sp>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l="77410" t="35280" r="3510" b="24187"/>
          <a:stretch/>
        </p:blipFill>
        <p:spPr>
          <a:xfrm>
            <a:off x="10769706" y="4735774"/>
            <a:ext cx="1066800" cy="1447801"/>
          </a:xfrm>
          <a:prstGeom prst="rect">
            <a:avLst/>
          </a:prstGeom>
        </p:spPr>
      </p:pic>
      <p:sp>
        <p:nvSpPr>
          <p:cNvPr id="17" name="TextBox 16"/>
          <p:cNvSpPr txBox="1"/>
          <p:nvPr/>
        </p:nvSpPr>
        <p:spPr>
          <a:xfrm>
            <a:off x="9311597" y="3388667"/>
            <a:ext cx="1282057" cy="461665"/>
          </a:xfrm>
          <a:prstGeom prst="rect">
            <a:avLst/>
          </a:prstGeom>
          <a:solidFill>
            <a:schemeClr val="tx1">
              <a:alpha val="21000"/>
            </a:schemeClr>
          </a:solidFill>
        </p:spPr>
        <p:txBody>
          <a:bodyPr wrap="square" rtlCol="0">
            <a:spAutoFit/>
          </a:bodyPr>
          <a:lstStyle/>
          <a:p>
            <a:pPr algn="ctr"/>
            <a:r>
              <a:rPr lang="en-US" sz="1200" b="1" dirty="0">
                <a:solidFill>
                  <a:schemeClr val="bg1"/>
                </a:solidFill>
                <a:effectLst>
                  <a:outerShdw blurRad="38100" dist="38100" dir="2700000" algn="tl">
                    <a:srgbClr val="000000">
                      <a:alpha val="43137"/>
                    </a:srgbClr>
                  </a:outerShdw>
                </a:effectLst>
              </a:rPr>
              <a:t>Cloud storage and computing </a:t>
            </a:r>
          </a:p>
        </p:txBody>
      </p:sp>
      <p:grpSp>
        <p:nvGrpSpPr>
          <p:cNvPr id="24" name="Group 23"/>
          <p:cNvGrpSpPr>
            <a:grpSpLocks noChangeAspect="1"/>
          </p:cNvGrpSpPr>
          <p:nvPr/>
        </p:nvGrpSpPr>
        <p:grpSpPr>
          <a:xfrm>
            <a:off x="8220962" y="4597510"/>
            <a:ext cx="2181269" cy="1553845"/>
            <a:chOff x="7044813" y="3158832"/>
            <a:chExt cx="3335394" cy="2375996"/>
          </a:xfrm>
        </p:grpSpPr>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44813" y="3158832"/>
              <a:ext cx="2878194" cy="1918796"/>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97213" y="3311232"/>
              <a:ext cx="2878194" cy="1918796"/>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49613" y="3463632"/>
              <a:ext cx="2878194" cy="1918796"/>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02013" y="3616032"/>
              <a:ext cx="2878194" cy="1918796"/>
            </a:xfrm>
            <a:prstGeom prst="rect">
              <a:avLst/>
            </a:prstGeom>
          </p:spPr>
        </p:pic>
      </p:grpSp>
      <p:cxnSp>
        <p:nvCxnSpPr>
          <p:cNvPr id="26" name="Curved Connector 25"/>
          <p:cNvCxnSpPr>
            <a:stCxn id="19" idx="1"/>
          </p:cNvCxnSpPr>
          <p:nvPr/>
        </p:nvCxnSpPr>
        <p:spPr>
          <a:xfrm rot="10800000" flipH="1">
            <a:off x="8220962" y="4022468"/>
            <a:ext cx="298998" cy="1202466"/>
          </a:xfrm>
          <a:prstGeom prst="curvedConnector4">
            <a:avLst>
              <a:gd name="adj1" fmla="val -76455"/>
              <a:gd name="adj2" fmla="val 98902"/>
            </a:avLst>
          </a:prstGeom>
          <a:ln w="38100">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Curved Connector 31"/>
          <p:cNvCxnSpPr/>
          <p:nvPr/>
        </p:nvCxnSpPr>
        <p:spPr>
          <a:xfrm>
            <a:off x="8821123" y="2982866"/>
            <a:ext cx="386526" cy="292424"/>
          </a:xfrm>
          <a:prstGeom prst="curvedConnector3">
            <a:avLst>
              <a:gd name="adj1" fmla="val 1295"/>
            </a:avLst>
          </a:prstGeom>
          <a:ln w="38100">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Curved Connector 38"/>
          <p:cNvCxnSpPr>
            <a:endCxn id="16" idx="0"/>
          </p:cNvCxnSpPr>
          <p:nvPr/>
        </p:nvCxnSpPr>
        <p:spPr>
          <a:xfrm>
            <a:off x="10769706" y="4231886"/>
            <a:ext cx="533400" cy="503888"/>
          </a:xfrm>
          <a:prstGeom prst="curvedConnector2">
            <a:avLst/>
          </a:prstGeom>
          <a:ln w="38100">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8591106" y="5356902"/>
            <a:ext cx="1802160" cy="276999"/>
          </a:xfrm>
          <a:prstGeom prst="rect">
            <a:avLst/>
          </a:prstGeom>
          <a:solidFill>
            <a:schemeClr val="tx1">
              <a:alpha val="21000"/>
            </a:schemeClr>
          </a:solidFill>
        </p:spPr>
        <p:txBody>
          <a:bodyPr wrap="none" rtlCol="0">
            <a:spAutoFit/>
          </a:bodyPr>
          <a:lstStyle>
            <a:defPPr>
              <a:defRPr lang="en-US"/>
            </a:defPPr>
            <a:lvl1pPr>
              <a:defRPr sz="1200" b="1">
                <a:solidFill>
                  <a:schemeClr val="bg1"/>
                </a:solidFill>
                <a:effectLst>
                  <a:outerShdw blurRad="38100" dist="38100" dir="2700000" algn="tl">
                    <a:srgbClr val="000000">
                      <a:alpha val="43137"/>
                    </a:srgbClr>
                  </a:outerShdw>
                </a:effectLst>
              </a:defRPr>
            </a:lvl1pPr>
          </a:lstStyle>
          <a:p>
            <a:r>
              <a:rPr lang="en-US" dirty="0"/>
              <a:t>Shared regional database</a:t>
            </a:r>
          </a:p>
        </p:txBody>
      </p:sp>
      <p:grpSp>
        <p:nvGrpSpPr>
          <p:cNvPr id="49" name="Group 48"/>
          <p:cNvGrpSpPr/>
          <p:nvPr/>
        </p:nvGrpSpPr>
        <p:grpSpPr>
          <a:xfrm>
            <a:off x="8079320" y="940053"/>
            <a:ext cx="4056184" cy="2021754"/>
            <a:chOff x="7219034" y="985718"/>
            <a:chExt cx="4056184" cy="2021754"/>
          </a:xfrm>
        </p:grpSpPr>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19034" y="985718"/>
              <a:ext cx="4056184" cy="2021754"/>
            </a:xfrm>
            <a:prstGeom prst="rect">
              <a:avLst/>
            </a:prstGeom>
          </p:spPr>
        </p:pic>
        <p:sp>
          <p:nvSpPr>
            <p:cNvPr id="43" name="TextBox 42"/>
            <p:cNvSpPr txBox="1"/>
            <p:nvPr/>
          </p:nvSpPr>
          <p:spPr>
            <a:xfrm>
              <a:off x="7850178" y="1752076"/>
              <a:ext cx="2820003" cy="461665"/>
            </a:xfrm>
            <a:prstGeom prst="rect">
              <a:avLst/>
            </a:prstGeom>
            <a:solidFill>
              <a:schemeClr val="tx1">
                <a:alpha val="21000"/>
              </a:schemeClr>
            </a:solidFill>
          </p:spPr>
          <p:txBody>
            <a:bodyPr wrap="none" rtlCol="0">
              <a:spAutoFit/>
            </a:bodyPr>
            <a:lstStyle>
              <a:defPPr>
                <a:defRPr lang="en-US"/>
              </a:defPPr>
              <a:lvl1pPr>
                <a:defRPr sz="1200" b="1">
                  <a:solidFill>
                    <a:schemeClr val="bg1"/>
                  </a:solidFill>
                  <a:effectLst>
                    <a:outerShdw blurRad="38100" dist="38100" dir="2700000" algn="tl">
                      <a:srgbClr val="000000">
                        <a:alpha val="43137"/>
                      </a:srgbClr>
                    </a:outerShdw>
                  </a:effectLst>
                </a:defRPr>
              </a:lvl1pPr>
            </a:lstStyle>
            <a:p>
              <a:pPr algn="ctr"/>
              <a:r>
                <a:rPr lang="en-US" dirty="0" err="1"/>
                <a:t>UrbanCanvas</a:t>
              </a:r>
              <a:r>
                <a:rPr lang="en-US" dirty="0"/>
                <a:t>: </a:t>
              </a:r>
            </a:p>
            <a:p>
              <a:pPr algn="ctr"/>
              <a:r>
                <a:rPr lang="en-US" dirty="0"/>
                <a:t>Web browser user interface (2D/3D map)</a:t>
              </a:r>
            </a:p>
          </p:txBody>
        </p:sp>
      </p:grpSp>
      <p:cxnSp>
        <p:nvCxnSpPr>
          <p:cNvPr id="44" name="Curved Connector 43"/>
          <p:cNvCxnSpPr>
            <a:stCxn id="47" idx="1"/>
          </p:cNvCxnSpPr>
          <p:nvPr/>
        </p:nvCxnSpPr>
        <p:spPr>
          <a:xfrm rot="10800000" flipV="1">
            <a:off x="10969040" y="3207364"/>
            <a:ext cx="419176" cy="67926"/>
          </a:xfrm>
          <a:prstGeom prst="curvedConnector3">
            <a:avLst>
              <a:gd name="adj1" fmla="val 50000"/>
            </a:avLst>
          </a:prstGeom>
          <a:ln w="38100">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11388216" y="2976531"/>
            <a:ext cx="748865" cy="461665"/>
          </a:xfrm>
          <a:prstGeom prst="rect">
            <a:avLst/>
          </a:prstGeom>
          <a:solidFill>
            <a:schemeClr val="tx1">
              <a:alpha val="21000"/>
            </a:schemeClr>
          </a:solidFill>
        </p:spPr>
        <p:txBody>
          <a:bodyPr wrap="square" rtlCol="0">
            <a:spAutoFit/>
          </a:bodyPr>
          <a:lstStyle>
            <a:defPPr>
              <a:defRPr lang="en-US"/>
            </a:defPPr>
            <a:lvl1pPr>
              <a:defRPr sz="1200" b="1">
                <a:solidFill>
                  <a:schemeClr val="bg1"/>
                </a:solidFill>
                <a:effectLst>
                  <a:outerShdw blurRad="38100" dist="38100" dir="2700000" algn="tl">
                    <a:srgbClr val="000000">
                      <a:alpha val="43137"/>
                    </a:srgbClr>
                  </a:outerShdw>
                </a:effectLst>
              </a:defRPr>
            </a:lvl1pPr>
          </a:lstStyle>
          <a:p>
            <a:pPr algn="ctr"/>
            <a:r>
              <a:rPr lang="en-US" dirty="0"/>
              <a:t>External models</a:t>
            </a:r>
          </a:p>
        </p:txBody>
      </p:sp>
      <p:pic>
        <p:nvPicPr>
          <p:cNvPr id="25" name="Picture 24">
            <a:extLst>
              <a:ext uri="{FF2B5EF4-FFF2-40B4-BE49-F238E27FC236}">
                <a16:creationId xmlns:a16="http://schemas.microsoft.com/office/drawing/2014/main" id="{4CA39CA2-34E2-41BE-B310-91772ED9112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3702" y="1138535"/>
            <a:ext cx="7636961" cy="4320567"/>
          </a:xfrm>
          <a:prstGeom prst="rect">
            <a:avLst/>
          </a:prstGeom>
        </p:spPr>
      </p:pic>
      <p:sp>
        <p:nvSpPr>
          <p:cNvPr id="2" name="TextBox 1">
            <a:extLst>
              <a:ext uri="{FF2B5EF4-FFF2-40B4-BE49-F238E27FC236}">
                <a16:creationId xmlns:a16="http://schemas.microsoft.com/office/drawing/2014/main" id="{D4E2191C-309F-404D-AEEC-EDC8CAE236F0}"/>
              </a:ext>
            </a:extLst>
          </p:cNvPr>
          <p:cNvSpPr txBox="1"/>
          <p:nvPr/>
        </p:nvSpPr>
        <p:spPr>
          <a:xfrm>
            <a:off x="203702" y="338667"/>
            <a:ext cx="3217333" cy="461665"/>
          </a:xfrm>
          <a:prstGeom prst="rect">
            <a:avLst/>
          </a:prstGeom>
          <a:noFill/>
        </p:spPr>
        <p:txBody>
          <a:bodyPr wrap="square" rtlCol="0">
            <a:spAutoFit/>
          </a:bodyPr>
          <a:lstStyle/>
          <a:p>
            <a:r>
              <a:rPr lang="en-US" sz="2400" b="1" dirty="0" err="1"/>
              <a:t>UrbanCanvas</a:t>
            </a:r>
            <a:r>
              <a:rPr lang="en-US" sz="2400" b="1" dirty="0"/>
              <a:t> Modeler</a:t>
            </a:r>
          </a:p>
        </p:txBody>
      </p:sp>
    </p:spTree>
    <p:extLst>
      <p:ext uri="{BB962C8B-B14F-4D97-AF65-F5344CB8AC3E}">
        <p14:creationId xmlns:p14="http://schemas.microsoft.com/office/powerpoint/2010/main" val="41235445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32"/>
          <p:cNvSpPr txBox="1">
            <a:spLocks/>
          </p:cNvSpPr>
          <p:nvPr/>
        </p:nvSpPr>
        <p:spPr>
          <a:xfrm>
            <a:off x="3226461" y="1369685"/>
            <a:ext cx="5695406" cy="765503"/>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50000"/>
              </a:lnSpc>
              <a:buNone/>
            </a:pPr>
            <a:r>
              <a:rPr lang="en-AU" sz="1000" dirty="0">
                <a:solidFill>
                  <a:schemeClr val="tx1">
                    <a:lumMod val="65000"/>
                    <a:lumOff val="35000"/>
                  </a:schemeClr>
                </a:solidFill>
                <a:latin typeface="Lato Bold" panose="020F0802020204030203" pitchFamily="34" charset="0"/>
              </a:rPr>
              <a:t>The Cloud Platform</a:t>
            </a:r>
            <a:r>
              <a:rPr lang="en-US" sz="1000" dirty="0">
                <a:solidFill>
                  <a:schemeClr val="tx1">
                    <a:lumMod val="65000"/>
                    <a:lumOff val="35000"/>
                  </a:schemeClr>
                </a:solidFill>
                <a:latin typeface="Lato Light" panose="020F0302020204030203" pitchFamily="34" charset="0"/>
              </a:rPr>
              <a:t> is a cloud-based urban simulation and visualization platform that leverages state-of-the-art urban simulation, 3D visualization, and shared open data allowing users to explore, gain insights into, and develop and evaluate alternative plans to improve their communities. </a:t>
            </a:r>
          </a:p>
        </p:txBody>
      </p:sp>
      <p:sp>
        <p:nvSpPr>
          <p:cNvPr id="14" name="Text Placeholder 33"/>
          <p:cNvSpPr txBox="1">
            <a:spLocks/>
          </p:cNvSpPr>
          <p:nvPr/>
        </p:nvSpPr>
        <p:spPr>
          <a:xfrm>
            <a:off x="2914325" y="822408"/>
            <a:ext cx="6362704" cy="257838"/>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AU" sz="2400" b="1" dirty="0">
                <a:solidFill>
                  <a:schemeClr val="tx1">
                    <a:lumMod val="65000"/>
                    <a:lumOff val="35000"/>
                  </a:schemeClr>
                </a:solidFill>
                <a:latin typeface="+mj-lt"/>
              </a:rPr>
              <a:t>What is the Urban Canvas Modeler Platform?</a:t>
            </a:r>
          </a:p>
        </p:txBody>
      </p:sp>
      <p:grpSp>
        <p:nvGrpSpPr>
          <p:cNvPr id="10" name="Group 9"/>
          <p:cNvGrpSpPr/>
          <p:nvPr/>
        </p:nvGrpSpPr>
        <p:grpSpPr>
          <a:xfrm>
            <a:off x="7480706" y="3657100"/>
            <a:ext cx="2153233" cy="3113361"/>
            <a:chOff x="6252779" y="2817148"/>
            <a:chExt cx="2153233" cy="3425575"/>
          </a:xfrm>
        </p:grpSpPr>
        <p:sp>
          <p:nvSpPr>
            <p:cNvPr id="15" name="Flowchart: Process 14"/>
            <p:cNvSpPr/>
            <p:nvPr/>
          </p:nvSpPr>
          <p:spPr>
            <a:xfrm>
              <a:off x="6252779" y="2817148"/>
              <a:ext cx="2153233" cy="3169758"/>
            </a:xfrm>
            <a:prstGeom prst="flowChartProcess">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Text Placeholder 32"/>
            <p:cNvSpPr txBox="1">
              <a:spLocks/>
            </p:cNvSpPr>
            <p:nvPr/>
          </p:nvSpPr>
          <p:spPr>
            <a:xfrm flipH="1">
              <a:off x="6466213" y="3643429"/>
              <a:ext cx="1726361" cy="2599294"/>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spcBef>
                  <a:spcPts val="0"/>
                </a:spcBef>
                <a:buNone/>
              </a:pPr>
              <a:r>
                <a:rPr lang="en-US" sz="1000" dirty="0">
                  <a:solidFill>
                    <a:schemeClr val="tx1">
                      <a:lumMod val="65000"/>
                      <a:lumOff val="35000"/>
                    </a:schemeClr>
                  </a:solidFill>
                  <a:latin typeface="Lato Light" panose="020F0302020204030203" pitchFamily="34" charset="0"/>
                </a:rPr>
                <a:t>Use a large and flexible portfolio of indicators to gain insight into existing conditions and the effects of alternative scenarios. Visualize existing conditions and indicators in a dynamic 3D web mapping environment, and invite users to review results, or share them with the public.</a:t>
              </a:r>
            </a:p>
          </p:txBody>
        </p:sp>
      </p:grpSp>
      <p:grpSp>
        <p:nvGrpSpPr>
          <p:cNvPr id="17" name="Group 16"/>
          <p:cNvGrpSpPr/>
          <p:nvPr/>
        </p:nvGrpSpPr>
        <p:grpSpPr>
          <a:xfrm>
            <a:off x="5019066" y="3657100"/>
            <a:ext cx="2153233" cy="2880860"/>
            <a:chOff x="3791139" y="2817148"/>
            <a:chExt cx="2153233" cy="3132078"/>
          </a:xfrm>
        </p:grpSpPr>
        <p:sp>
          <p:nvSpPr>
            <p:cNvPr id="18" name="Flowchart: Process 17"/>
            <p:cNvSpPr/>
            <p:nvPr/>
          </p:nvSpPr>
          <p:spPr>
            <a:xfrm>
              <a:off x="3791139" y="2817148"/>
              <a:ext cx="2153233" cy="3132078"/>
            </a:xfrm>
            <a:prstGeom prst="flowChartProcess">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9" name="Text Placeholder 32"/>
            <p:cNvSpPr txBox="1">
              <a:spLocks/>
            </p:cNvSpPr>
            <p:nvPr/>
          </p:nvSpPr>
          <p:spPr>
            <a:xfrm flipH="1">
              <a:off x="3995053" y="3645869"/>
              <a:ext cx="1726361" cy="177889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spcBef>
                  <a:spcPts val="0"/>
                </a:spcBef>
                <a:buNone/>
              </a:pPr>
              <a:r>
                <a:rPr lang="en-US" sz="1000" dirty="0">
                  <a:solidFill>
                    <a:schemeClr val="tx1">
                      <a:lumMod val="65000"/>
                      <a:lumOff val="35000"/>
                    </a:schemeClr>
                  </a:solidFill>
                  <a:latin typeface="Lato Light" panose="020F0302020204030203" pitchFamily="34" charset="0"/>
                </a:rPr>
                <a:t>Simulate the regional real estate market at the level of individual decision-makers such as households, employers, and real estate developers. </a:t>
              </a:r>
              <a:r>
                <a:rPr lang="en-US" sz="1000" dirty="0" err="1">
                  <a:solidFill>
                    <a:schemeClr val="tx1">
                      <a:lumMod val="65000"/>
                      <a:lumOff val="35000"/>
                    </a:schemeClr>
                  </a:solidFill>
                  <a:latin typeface="Lato Light" panose="020F0302020204030203" pitchFamily="34" charset="0"/>
                </a:rPr>
                <a:t>UrbanSim</a:t>
              </a:r>
              <a:r>
                <a:rPr lang="en-US" sz="1000" dirty="0">
                  <a:solidFill>
                    <a:schemeClr val="tx1">
                      <a:lumMod val="65000"/>
                      <a:lumOff val="35000"/>
                    </a:schemeClr>
                  </a:solidFill>
                  <a:latin typeface="Lato Light" panose="020F0302020204030203" pitchFamily="34" charset="0"/>
                </a:rPr>
                <a:t> runs on the cloud, for one or many scenarios, and rapidly generates results.</a:t>
              </a:r>
            </a:p>
          </p:txBody>
        </p:sp>
      </p:grpSp>
      <p:grpSp>
        <p:nvGrpSpPr>
          <p:cNvPr id="20" name="Group 19"/>
          <p:cNvGrpSpPr/>
          <p:nvPr/>
        </p:nvGrpSpPr>
        <p:grpSpPr>
          <a:xfrm>
            <a:off x="2557424" y="3657100"/>
            <a:ext cx="2153233" cy="2880860"/>
            <a:chOff x="1329497" y="2817148"/>
            <a:chExt cx="2153233" cy="3132078"/>
          </a:xfrm>
        </p:grpSpPr>
        <p:sp>
          <p:nvSpPr>
            <p:cNvPr id="21" name="Flowchart: Process 20"/>
            <p:cNvSpPr/>
            <p:nvPr/>
          </p:nvSpPr>
          <p:spPr>
            <a:xfrm>
              <a:off x="1329497" y="2817148"/>
              <a:ext cx="2153233" cy="3132078"/>
            </a:xfrm>
            <a:prstGeom prst="flowChartProcess">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2" name="Text Placeholder 32"/>
            <p:cNvSpPr txBox="1">
              <a:spLocks/>
            </p:cNvSpPr>
            <p:nvPr/>
          </p:nvSpPr>
          <p:spPr>
            <a:xfrm flipH="1">
              <a:off x="1542929" y="3645870"/>
              <a:ext cx="1726361" cy="198867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spcBef>
                  <a:spcPts val="0"/>
                </a:spcBef>
                <a:buNone/>
              </a:pPr>
              <a:r>
                <a:rPr lang="en-US" sz="1000" dirty="0">
                  <a:solidFill>
                    <a:schemeClr val="tx1">
                      <a:lumMod val="65000"/>
                      <a:lumOff val="35000"/>
                    </a:schemeClr>
                  </a:solidFill>
                  <a:latin typeface="Lato Light" panose="020F0302020204030203" pitchFamily="34" charset="0"/>
                </a:rPr>
                <a:t>Design scenarios based on existing and proposed policies interactively and visually to simulate variations of land use and transportation plans. These scenarios can be compared across various attributes to allow regional planners to make calculated and informed decisions.</a:t>
              </a:r>
            </a:p>
          </p:txBody>
        </p:sp>
      </p:grpSp>
      <p:grpSp>
        <p:nvGrpSpPr>
          <p:cNvPr id="23" name="Group 22"/>
          <p:cNvGrpSpPr/>
          <p:nvPr/>
        </p:nvGrpSpPr>
        <p:grpSpPr>
          <a:xfrm>
            <a:off x="7480705" y="2651290"/>
            <a:ext cx="2153234" cy="1703390"/>
            <a:chOff x="6252778" y="1811338"/>
            <a:chExt cx="2153234" cy="1703390"/>
          </a:xfrm>
          <a:solidFill>
            <a:srgbClr val="32424F"/>
          </a:solidFill>
        </p:grpSpPr>
        <p:sp>
          <p:nvSpPr>
            <p:cNvPr id="24" name="Pentagon 2341"/>
            <p:cNvSpPr/>
            <p:nvPr/>
          </p:nvSpPr>
          <p:spPr>
            <a:xfrm rot="5400000">
              <a:off x="6477700" y="1586418"/>
              <a:ext cx="1703388" cy="2153232"/>
            </a:xfrm>
            <a:prstGeom prst="homePlate">
              <a:avLst>
                <a:gd name="adj" fmla="val 807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5" name="Rectangle 24"/>
            <p:cNvSpPr/>
            <p:nvPr/>
          </p:nvSpPr>
          <p:spPr>
            <a:xfrm>
              <a:off x="6638179" y="2327830"/>
              <a:ext cx="1339397" cy="769441"/>
            </a:xfrm>
            <a:prstGeom prst="rect">
              <a:avLst/>
            </a:prstGeom>
            <a:grpFill/>
          </p:spPr>
          <p:txBody>
            <a:bodyPr wrap="square">
              <a:spAutoFit/>
            </a:bodyPr>
            <a:lstStyle/>
            <a:p>
              <a:pPr algn="ctr"/>
              <a:endParaRPr lang="en-US" sz="4400" dirty="0"/>
            </a:p>
          </p:txBody>
        </p:sp>
        <p:sp>
          <p:nvSpPr>
            <p:cNvPr id="26" name="Flowchart: Process 25"/>
            <p:cNvSpPr/>
            <p:nvPr/>
          </p:nvSpPr>
          <p:spPr>
            <a:xfrm>
              <a:off x="6252779" y="1811338"/>
              <a:ext cx="2153233" cy="374377"/>
            </a:xfrm>
            <a:prstGeom prst="flowChartProcess">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Visualize</a:t>
              </a:r>
            </a:p>
          </p:txBody>
        </p:sp>
      </p:grpSp>
      <p:grpSp>
        <p:nvGrpSpPr>
          <p:cNvPr id="29" name="Group 28"/>
          <p:cNvGrpSpPr/>
          <p:nvPr/>
        </p:nvGrpSpPr>
        <p:grpSpPr>
          <a:xfrm>
            <a:off x="5019065" y="2651290"/>
            <a:ext cx="2153234" cy="1703390"/>
            <a:chOff x="3791138" y="1811338"/>
            <a:chExt cx="2153234" cy="1703390"/>
          </a:xfrm>
        </p:grpSpPr>
        <p:sp>
          <p:nvSpPr>
            <p:cNvPr id="30" name="Pentagon 2348"/>
            <p:cNvSpPr/>
            <p:nvPr/>
          </p:nvSpPr>
          <p:spPr>
            <a:xfrm rot="5400000">
              <a:off x="4016060" y="1586418"/>
              <a:ext cx="1703388" cy="2153232"/>
            </a:xfrm>
            <a:prstGeom prst="homePlate">
              <a:avLst>
                <a:gd name="adj" fmla="val 8077"/>
              </a:avLst>
            </a:prstGeom>
            <a:solidFill>
              <a:srgbClr val="637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1" name="Rectangle 30"/>
            <p:cNvSpPr/>
            <p:nvPr/>
          </p:nvSpPr>
          <p:spPr>
            <a:xfrm>
              <a:off x="4176539" y="2327830"/>
              <a:ext cx="1339397" cy="1015663"/>
            </a:xfrm>
            <a:prstGeom prst="rect">
              <a:avLst/>
            </a:prstGeom>
          </p:spPr>
          <p:txBody>
            <a:bodyPr wrap="square">
              <a:spAutoFit/>
            </a:bodyPr>
            <a:lstStyle/>
            <a:p>
              <a:pPr algn="ctr"/>
              <a:endParaRPr lang="en-AU" sz="6000" dirty="0">
                <a:solidFill>
                  <a:schemeClr val="bg1"/>
                </a:solidFill>
                <a:latin typeface="FontAwesome" pitchFamily="2" charset="0"/>
              </a:endParaRPr>
            </a:p>
          </p:txBody>
        </p:sp>
        <p:sp>
          <p:nvSpPr>
            <p:cNvPr id="32" name="Flowchart: Process 31"/>
            <p:cNvSpPr/>
            <p:nvPr/>
          </p:nvSpPr>
          <p:spPr>
            <a:xfrm>
              <a:off x="3791139" y="1811338"/>
              <a:ext cx="2153233" cy="374377"/>
            </a:xfrm>
            <a:prstGeom prst="flowChartProcess">
              <a:avLst/>
            </a:prstGeom>
            <a:solidFill>
              <a:schemeClr val="tx1">
                <a:lumMod val="85000"/>
                <a:lumOff val="1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Simulate</a:t>
              </a:r>
            </a:p>
          </p:txBody>
        </p:sp>
      </p:grpSp>
      <p:grpSp>
        <p:nvGrpSpPr>
          <p:cNvPr id="34" name="Group 33"/>
          <p:cNvGrpSpPr/>
          <p:nvPr/>
        </p:nvGrpSpPr>
        <p:grpSpPr>
          <a:xfrm>
            <a:off x="2557423" y="2651290"/>
            <a:ext cx="2153234" cy="1703390"/>
            <a:chOff x="1329496" y="1811338"/>
            <a:chExt cx="2153234" cy="1703390"/>
          </a:xfrm>
        </p:grpSpPr>
        <p:sp>
          <p:nvSpPr>
            <p:cNvPr id="35" name="Pentagon 2355"/>
            <p:cNvSpPr/>
            <p:nvPr/>
          </p:nvSpPr>
          <p:spPr>
            <a:xfrm rot="5400000">
              <a:off x="1554418" y="1586418"/>
              <a:ext cx="1703388" cy="2153232"/>
            </a:xfrm>
            <a:prstGeom prst="homePlate">
              <a:avLst>
                <a:gd name="adj" fmla="val 8077"/>
              </a:avLst>
            </a:prstGeom>
            <a:solidFill>
              <a:srgbClr val="99A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6" name="Rectangle 35"/>
            <p:cNvSpPr/>
            <p:nvPr/>
          </p:nvSpPr>
          <p:spPr>
            <a:xfrm>
              <a:off x="1714897" y="2327830"/>
              <a:ext cx="1339397" cy="1015663"/>
            </a:xfrm>
            <a:prstGeom prst="rect">
              <a:avLst/>
            </a:prstGeom>
          </p:spPr>
          <p:txBody>
            <a:bodyPr wrap="square">
              <a:spAutoFit/>
            </a:bodyPr>
            <a:lstStyle/>
            <a:p>
              <a:pPr algn="ctr"/>
              <a:endParaRPr lang="en-AU" sz="6000" dirty="0">
                <a:solidFill>
                  <a:schemeClr val="bg1"/>
                </a:solidFill>
                <a:latin typeface="FontAwesome" pitchFamily="2" charset="0"/>
              </a:endParaRPr>
            </a:p>
          </p:txBody>
        </p:sp>
        <p:sp>
          <p:nvSpPr>
            <p:cNvPr id="37" name="Flowchart: Process 36"/>
            <p:cNvSpPr/>
            <p:nvPr/>
          </p:nvSpPr>
          <p:spPr>
            <a:xfrm>
              <a:off x="1329497" y="1811338"/>
              <a:ext cx="2153233" cy="374377"/>
            </a:xfrm>
            <a:prstGeom prst="flowChartProcess">
              <a:avLst/>
            </a:prstGeom>
            <a:solidFill>
              <a:schemeClr val="tx1">
                <a:lumMod val="85000"/>
                <a:lumOff val="1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Design</a:t>
              </a:r>
            </a:p>
          </p:txBody>
        </p:sp>
      </p:gr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84328" y="3067011"/>
            <a:ext cx="1099415" cy="109640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07612" y="3067011"/>
            <a:ext cx="1099415" cy="1096402"/>
          </a:xfrm>
          <a:prstGeom prst="rect">
            <a:avLst/>
          </a:prstGeom>
        </p:spPr>
      </p:pic>
      <p:pic>
        <p:nvPicPr>
          <p:cNvPr id="39" name="Picture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45970" y="3067011"/>
            <a:ext cx="1099415" cy="1096402"/>
          </a:xfrm>
          <a:prstGeom prst="rect">
            <a:avLst/>
          </a:prstGeom>
        </p:spPr>
      </p:pic>
    </p:spTree>
    <p:extLst>
      <p:ext uri="{BB962C8B-B14F-4D97-AF65-F5344CB8AC3E}">
        <p14:creationId xmlns:p14="http://schemas.microsoft.com/office/powerpoint/2010/main" val="2132508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p:cNvGrpSpPr/>
          <p:nvPr/>
        </p:nvGrpSpPr>
        <p:grpSpPr>
          <a:xfrm>
            <a:off x="1725276" y="2671687"/>
            <a:ext cx="4370708" cy="831721"/>
            <a:chOff x="2433936" y="2839327"/>
            <a:chExt cx="4370708" cy="831721"/>
          </a:xfrm>
        </p:grpSpPr>
        <p:sp>
          <p:nvSpPr>
            <p:cNvPr id="38" name="Text Placeholder 33"/>
            <p:cNvSpPr txBox="1">
              <a:spLocks/>
            </p:cNvSpPr>
            <p:nvPr/>
          </p:nvSpPr>
          <p:spPr>
            <a:xfrm>
              <a:off x="2433936" y="3180638"/>
              <a:ext cx="4370708" cy="49041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buNone/>
              </a:pPr>
              <a:r>
                <a:rPr lang="en-US" sz="1100" dirty="0">
                  <a:solidFill>
                    <a:schemeClr val="tx1">
                      <a:lumMod val="65000"/>
                      <a:lumOff val="35000"/>
                    </a:schemeClr>
                  </a:solidFill>
                  <a:latin typeface="+mn-lt"/>
                </a:rPr>
                <a:t>Harness the power of the </a:t>
              </a:r>
              <a:r>
                <a:rPr lang="en-US" sz="1100" dirty="0" err="1">
                  <a:solidFill>
                    <a:schemeClr val="tx1">
                      <a:lumMod val="65000"/>
                      <a:lumOff val="35000"/>
                    </a:schemeClr>
                  </a:solidFill>
                  <a:latin typeface="+mn-lt"/>
                </a:rPr>
                <a:t>UrbanSim</a:t>
              </a:r>
              <a:r>
                <a:rPr lang="en-US" sz="1100" dirty="0">
                  <a:solidFill>
                    <a:schemeClr val="tx1">
                      <a:lumMod val="65000"/>
                      <a:lumOff val="35000"/>
                    </a:schemeClr>
                  </a:solidFill>
                  <a:latin typeface="+mn-lt"/>
                </a:rPr>
                <a:t> microsimulation-based engine.</a:t>
              </a:r>
            </a:p>
          </p:txBody>
        </p:sp>
        <p:sp>
          <p:nvSpPr>
            <p:cNvPr id="40" name="Text Placeholder 33"/>
            <p:cNvSpPr txBox="1">
              <a:spLocks/>
            </p:cNvSpPr>
            <p:nvPr/>
          </p:nvSpPr>
          <p:spPr>
            <a:xfrm>
              <a:off x="2433936" y="2839327"/>
              <a:ext cx="3406753" cy="425502"/>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buNone/>
              </a:pPr>
              <a:r>
                <a:rPr lang="en-AU" sz="1600" dirty="0" err="1">
                  <a:solidFill>
                    <a:schemeClr val="tx1">
                      <a:lumMod val="65000"/>
                      <a:lumOff val="35000"/>
                    </a:schemeClr>
                  </a:solidFill>
                  <a:latin typeface="Lato Bold" panose="020F0802020204030203" pitchFamily="34" charset="0"/>
                </a:rPr>
                <a:t>UrbanSim</a:t>
              </a:r>
              <a:endParaRPr lang="en-AU" sz="1600" dirty="0">
                <a:solidFill>
                  <a:schemeClr val="tx1">
                    <a:lumMod val="65000"/>
                    <a:lumOff val="35000"/>
                  </a:schemeClr>
                </a:solidFill>
                <a:latin typeface="Lato Bold" panose="020F0802020204030203" pitchFamily="34" charset="0"/>
              </a:endParaRPr>
            </a:p>
          </p:txBody>
        </p:sp>
      </p:grpSp>
      <p:sp>
        <p:nvSpPr>
          <p:cNvPr id="46" name="Text Placeholder 33"/>
          <p:cNvSpPr txBox="1">
            <a:spLocks/>
          </p:cNvSpPr>
          <p:nvPr/>
        </p:nvSpPr>
        <p:spPr>
          <a:xfrm>
            <a:off x="2872606" y="829334"/>
            <a:ext cx="6362704" cy="257838"/>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AU" sz="2400" b="1" dirty="0">
                <a:solidFill>
                  <a:schemeClr val="tx1">
                    <a:lumMod val="65000"/>
                    <a:lumOff val="35000"/>
                  </a:schemeClr>
                </a:solidFill>
                <a:latin typeface="+mj-lt"/>
              </a:rPr>
              <a:t>What is the </a:t>
            </a:r>
            <a:r>
              <a:rPr lang="en-AU" sz="2400" b="1" dirty="0" err="1">
                <a:solidFill>
                  <a:schemeClr val="tx1">
                    <a:lumMod val="65000"/>
                    <a:lumOff val="35000"/>
                  </a:schemeClr>
                </a:solidFill>
                <a:latin typeface="+mj-lt"/>
              </a:rPr>
              <a:t>UrbanCanvas</a:t>
            </a:r>
            <a:r>
              <a:rPr lang="en-AU" sz="2400" b="1" dirty="0">
                <a:solidFill>
                  <a:schemeClr val="tx1">
                    <a:lumMod val="65000"/>
                    <a:lumOff val="35000"/>
                  </a:schemeClr>
                </a:solidFill>
                <a:latin typeface="+mj-lt"/>
              </a:rPr>
              <a:t> Modeler Platform</a:t>
            </a:r>
          </a:p>
        </p:txBody>
      </p:sp>
      <p:grpSp>
        <p:nvGrpSpPr>
          <p:cNvPr id="47" name="Group 46"/>
          <p:cNvGrpSpPr/>
          <p:nvPr/>
        </p:nvGrpSpPr>
        <p:grpSpPr>
          <a:xfrm>
            <a:off x="1725276" y="3644507"/>
            <a:ext cx="4471522" cy="657631"/>
            <a:chOff x="2433936" y="2839327"/>
            <a:chExt cx="4471522" cy="657631"/>
          </a:xfrm>
        </p:grpSpPr>
        <p:sp>
          <p:nvSpPr>
            <p:cNvPr id="48" name="Text Placeholder 33"/>
            <p:cNvSpPr txBox="1">
              <a:spLocks/>
            </p:cNvSpPr>
            <p:nvPr/>
          </p:nvSpPr>
          <p:spPr>
            <a:xfrm>
              <a:off x="2433936" y="3180638"/>
              <a:ext cx="4471522" cy="31632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buNone/>
              </a:pPr>
              <a:r>
                <a:rPr lang="en-US" sz="1100" dirty="0">
                  <a:solidFill>
                    <a:schemeClr val="tx1">
                      <a:lumMod val="65000"/>
                      <a:lumOff val="35000"/>
                    </a:schemeClr>
                  </a:solidFill>
                  <a:latin typeface="+mn-lt"/>
                </a:rPr>
                <a:t>Use our precompiled national datasets and upload your own local data.</a:t>
              </a:r>
            </a:p>
          </p:txBody>
        </p:sp>
        <p:sp>
          <p:nvSpPr>
            <p:cNvPr id="49" name="Text Placeholder 33"/>
            <p:cNvSpPr txBox="1">
              <a:spLocks/>
            </p:cNvSpPr>
            <p:nvPr/>
          </p:nvSpPr>
          <p:spPr>
            <a:xfrm>
              <a:off x="2433936" y="2839327"/>
              <a:ext cx="3406753" cy="425502"/>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buNone/>
              </a:pPr>
              <a:r>
                <a:rPr lang="en-AU" sz="1600" dirty="0">
                  <a:solidFill>
                    <a:schemeClr val="tx1">
                      <a:lumMod val="65000"/>
                      <a:lumOff val="35000"/>
                    </a:schemeClr>
                  </a:solidFill>
                  <a:latin typeface="Lato Bold" panose="020F0802020204030203" pitchFamily="34" charset="0"/>
                </a:rPr>
                <a:t>Input Data</a:t>
              </a:r>
            </a:p>
          </p:txBody>
        </p:sp>
      </p:grpSp>
      <p:sp>
        <p:nvSpPr>
          <p:cNvPr id="50" name="Text Placeholder 32"/>
          <p:cNvSpPr txBox="1">
            <a:spLocks/>
          </p:cNvSpPr>
          <p:nvPr/>
        </p:nvSpPr>
        <p:spPr>
          <a:xfrm>
            <a:off x="3206255" y="1404473"/>
            <a:ext cx="5695406" cy="1212418"/>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50000"/>
              </a:lnSpc>
              <a:buNone/>
            </a:pPr>
            <a:r>
              <a:rPr lang="en-AU" sz="1000" dirty="0" err="1">
                <a:solidFill>
                  <a:schemeClr val="tx1">
                    <a:lumMod val="65000"/>
                    <a:lumOff val="35000"/>
                  </a:schemeClr>
                </a:solidFill>
                <a:latin typeface="Lato Bold" panose="020F0802020204030203" pitchFamily="34" charset="0"/>
              </a:rPr>
              <a:t>UrbanCanvas</a:t>
            </a:r>
            <a:r>
              <a:rPr lang="en-AU" sz="1000" dirty="0">
                <a:solidFill>
                  <a:schemeClr val="tx1">
                    <a:lumMod val="65000"/>
                    <a:lumOff val="35000"/>
                  </a:schemeClr>
                </a:solidFill>
                <a:latin typeface="Lato Bold" panose="020F0802020204030203" pitchFamily="34" charset="0"/>
              </a:rPr>
              <a:t> Modeler </a:t>
            </a:r>
            <a:r>
              <a:rPr lang="en-US" sz="1000" dirty="0">
                <a:solidFill>
                  <a:schemeClr val="tx1">
                    <a:lumMod val="65000"/>
                    <a:lumOff val="35000"/>
                  </a:schemeClr>
                </a:solidFill>
                <a:latin typeface="Lato Light" panose="020F0302020204030203" pitchFamily="34" charset="0"/>
              </a:rPr>
              <a:t> is a cloud-based urban simulation and visualization platform that leverages state-of-the-art urban simulation, 3D visualization, and shared open data allowing users to explore, gain insights into, and develop and evaluate alternative plans to improve their communities. </a:t>
            </a:r>
          </a:p>
        </p:txBody>
      </p:sp>
      <p:grpSp>
        <p:nvGrpSpPr>
          <p:cNvPr id="51" name="Group 50"/>
          <p:cNvGrpSpPr/>
          <p:nvPr/>
        </p:nvGrpSpPr>
        <p:grpSpPr>
          <a:xfrm>
            <a:off x="1725276" y="4617327"/>
            <a:ext cx="4471522" cy="657631"/>
            <a:chOff x="2433936" y="2839327"/>
            <a:chExt cx="4471522" cy="657631"/>
          </a:xfrm>
        </p:grpSpPr>
        <p:sp>
          <p:nvSpPr>
            <p:cNvPr id="52" name="Text Placeholder 33"/>
            <p:cNvSpPr txBox="1">
              <a:spLocks/>
            </p:cNvSpPr>
            <p:nvPr/>
          </p:nvSpPr>
          <p:spPr>
            <a:xfrm>
              <a:off x="2433936" y="3180638"/>
              <a:ext cx="4471522" cy="31632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buNone/>
              </a:pPr>
              <a:r>
                <a:rPr lang="en-US" sz="1100" dirty="0">
                  <a:solidFill>
                    <a:schemeClr val="tx1">
                      <a:lumMod val="65000"/>
                      <a:lumOff val="35000"/>
                    </a:schemeClr>
                  </a:solidFill>
                  <a:latin typeface="+mn-lt"/>
                </a:rPr>
                <a:t>Incorporate future developments.</a:t>
              </a:r>
            </a:p>
          </p:txBody>
        </p:sp>
        <p:sp>
          <p:nvSpPr>
            <p:cNvPr id="53" name="Text Placeholder 33"/>
            <p:cNvSpPr txBox="1">
              <a:spLocks/>
            </p:cNvSpPr>
            <p:nvPr/>
          </p:nvSpPr>
          <p:spPr>
            <a:xfrm>
              <a:off x="2433936" y="2839327"/>
              <a:ext cx="3406753" cy="425502"/>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buNone/>
              </a:pPr>
              <a:r>
                <a:rPr lang="en-AU" sz="1600" dirty="0">
                  <a:solidFill>
                    <a:schemeClr val="tx1">
                      <a:lumMod val="65000"/>
                      <a:lumOff val="35000"/>
                    </a:schemeClr>
                  </a:solidFill>
                  <a:latin typeface="Lato Bold" panose="020F0802020204030203" pitchFamily="34" charset="0"/>
                </a:rPr>
                <a:t>Track Developments</a:t>
              </a:r>
            </a:p>
          </p:txBody>
        </p:sp>
      </p:grpSp>
      <p:grpSp>
        <p:nvGrpSpPr>
          <p:cNvPr id="54" name="Group 53"/>
          <p:cNvGrpSpPr/>
          <p:nvPr/>
        </p:nvGrpSpPr>
        <p:grpSpPr>
          <a:xfrm>
            <a:off x="1725276" y="5590147"/>
            <a:ext cx="4471522" cy="657631"/>
            <a:chOff x="2433936" y="2839327"/>
            <a:chExt cx="4471522" cy="657631"/>
          </a:xfrm>
        </p:grpSpPr>
        <p:sp>
          <p:nvSpPr>
            <p:cNvPr id="55" name="Text Placeholder 33"/>
            <p:cNvSpPr txBox="1">
              <a:spLocks/>
            </p:cNvSpPr>
            <p:nvPr/>
          </p:nvSpPr>
          <p:spPr>
            <a:xfrm>
              <a:off x="2433936" y="3180638"/>
              <a:ext cx="4471522" cy="31632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buNone/>
              </a:pPr>
              <a:r>
                <a:rPr lang="en-US" sz="1100" dirty="0">
                  <a:solidFill>
                    <a:schemeClr val="tx1">
                      <a:lumMod val="65000"/>
                      <a:lumOff val="35000"/>
                    </a:schemeClr>
                  </a:solidFill>
                  <a:latin typeface="+mn-lt"/>
                </a:rPr>
                <a:t>Incorporate future zoning constraints.</a:t>
              </a:r>
            </a:p>
          </p:txBody>
        </p:sp>
        <p:sp>
          <p:nvSpPr>
            <p:cNvPr id="56" name="Text Placeholder 33"/>
            <p:cNvSpPr txBox="1">
              <a:spLocks/>
            </p:cNvSpPr>
            <p:nvPr/>
          </p:nvSpPr>
          <p:spPr>
            <a:xfrm>
              <a:off x="2433936" y="2839327"/>
              <a:ext cx="3406753" cy="425502"/>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buNone/>
              </a:pPr>
              <a:r>
                <a:rPr lang="en-AU" sz="1600" dirty="0">
                  <a:solidFill>
                    <a:schemeClr val="tx1">
                      <a:lumMod val="65000"/>
                      <a:lumOff val="35000"/>
                    </a:schemeClr>
                  </a:solidFill>
                  <a:latin typeface="Lato Bold" panose="020F0802020204030203" pitchFamily="34" charset="0"/>
                </a:rPr>
                <a:t>Edit Constraints</a:t>
              </a:r>
            </a:p>
          </p:txBody>
        </p:sp>
      </p:grpSp>
      <p:grpSp>
        <p:nvGrpSpPr>
          <p:cNvPr id="57" name="Group 56"/>
          <p:cNvGrpSpPr/>
          <p:nvPr/>
        </p:nvGrpSpPr>
        <p:grpSpPr>
          <a:xfrm>
            <a:off x="7531934" y="2671687"/>
            <a:ext cx="4660066" cy="657631"/>
            <a:chOff x="2433936" y="2839327"/>
            <a:chExt cx="4660066" cy="657631"/>
          </a:xfrm>
        </p:grpSpPr>
        <p:sp>
          <p:nvSpPr>
            <p:cNvPr id="58" name="Text Placeholder 33"/>
            <p:cNvSpPr txBox="1">
              <a:spLocks/>
            </p:cNvSpPr>
            <p:nvPr/>
          </p:nvSpPr>
          <p:spPr>
            <a:xfrm>
              <a:off x="2433936" y="3180638"/>
              <a:ext cx="4660066" cy="31632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buNone/>
              </a:pPr>
              <a:r>
                <a:rPr lang="en-US" sz="1100" dirty="0">
                  <a:solidFill>
                    <a:schemeClr val="tx1">
                      <a:lumMod val="65000"/>
                      <a:lumOff val="35000"/>
                    </a:schemeClr>
                  </a:solidFill>
                  <a:latin typeface="+mn-lt"/>
                </a:rPr>
                <a:t>Compose multiple scenarios representing a suite of land use and transportation policies.</a:t>
              </a:r>
            </a:p>
          </p:txBody>
        </p:sp>
        <p:sp>
          <p:nvSpPr>
            <p:cNvPr id="59" name="Text Placeholder 33"/>
            <p:cNvSpPr txBox="1">
              <a:spLocks/>
            </p:cNvSpPr>
            <p:nvPr/>
          </p:nvSpPr>
          <p:spPr>
            <a:xfrm>
              <a:off x="2433936" y="2839327"/>
              <a:ext cx="3406753" cy="425502"/>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buNone/>
              </a:pPr>
              <a:r>
                <a:rPr lang="en-AU" sz="1600" dirty="0">
                  <a:solidFill>
                    <a:schemeClr val="tx1">
                      <a:lumMod val="65000"/>
                      <a:lumOff val="35000"/>
                    </a:schemeClr>
                  </a:solidFill>
                  <a:latin typeface="Lato Bold" panose="020F0802020204030203" pitchFamily="34" charset="0"/>
                </a:rPr>
                <a:t>Create Scenarios</a:t>
              </a:r>
            </a:p>
          </p:txBody>
        </p:sp>
      </p:grpSp>
      <p:grpSp>
        <p:nvGrpSpPr>
          <p:cNvPr id="60" name="Group 59"/>
          <p:cNvGrpSpPr/>
          <p:nvPr/>
        </p:nvGrpSpPr>
        <p:grpSpPr>
          <a:xfrm>
            <a:off x="7531934" y="3644507"/>
            <a:ext cx="4471522" cy="657631"/>
            <a:chOff x="2433936" y="2839327"/>
            <a:chExt cx="4471522" cy="657631"/>
          </a:xfrm>
        </p:grpSpPr>
        <p:sp>
          <p:nvSpPr>
            <p:cNvPr id="61" name="Text Placeholder 33"/>
            <p:cNvSpPr txBox="1">
              <a:spLocks/>
            </p:cNvSpPr>
            <p:nvPr/>
          </p:nvSpPr>
          <p:spPr>
            <a:xfrm>
              <a:off x="2433936" y="3180638"/>
              <a:ext cx="4471522" cy="31632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buNone/>
              </a:pPr>
              <a:r>
                <a:rPr lang="en-US" sz="1100" dirty="0">
                  <a:solidFill>
                    <a:schemeClr val="tx1">
                      <a:lumMod val="65000"/>
                      <a:lumOff val="35000"/>
                    </a:schemeClr>
                  </a:solidFill>
                  <a:latin typeface="+mn-lt"/>
                </a:rPr>
                <a:t>Harness the processing power of the cloud.</a:t>
              </a:r>
            </a:p>
          </p:txBody>
        </p:sp>
        <p:sp>
          <p:nvSpPr>
            <p:cNvPr id="62" name="Text Placeholder 33"/>
            <p:cNvSpPr txBox="1">
              <a:spLocks/>
            </p:cNvSpPr>
            <p:nvPr/>
          </p:nvSpPr>
          <p:spPr>
            <a:xfrm>
              <a:off x="2433936" y="2839327"/>
              <a:ext cx="4471522" cy="425502"/>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buNone/>
              </a:pPr>
              <a:r>
                <a:rPr lang="en-US" sz="1600" dirty="0">
                  <a:solidFill>
                    <a:schemeClr val="tx1">
                      <a:lumMod val="65000"/>
                      <a:lumOff val="35000"/>
                    </a:schemeClr>
                  </a:solidFill>
                  <a:latin typeface="Lato Bold" panose="020F0802020204030203" pitchFamily="34" charset="0"/>
                </a:rPr>
                <a:t>Run Multiple Simulations on the Cloud</a:t>
              </a:r>
            </a:p>
          </p:txBody>
        </p:sp>
      </p:grpSp>
      <p:grpSp>
        <p:nvGrpSpPr>
          <p:cNvPr id="63" name="Group 62"/>
          <p:cNvGrpSpPr/>
          <p:nvPr/>
        </p:nvGrpSpPr>
        <p:grpSpPr>
          <a:xfrm>
            <a:off x="7531934" y="4617327"/>
            <a:ext cx="4471522" cy="657631"/>
            <a:chOff x="2433936" y="2839327"/>
            <a:chExt cx="4471522" cy="657631"/>
          </a:xfrm>
        </p:grpSpPr>
        <p:sp>
          <p:nvSpPr>
            <p:cNvPr id="64" name="Text Placeholder 33"/>
            <p:cNvSpPr txBox="1">
              <a:spLocks/>
            </p:cNvSpPr>
            <p:nvPr/>
          </p:nvSpPr>
          <p:spPr>
            <a:xfrm>
              <a:off x="2433936" y="3180638"/>
              <a:ext cx="4471522" cy="31632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buNone/>
              </a:pPr>
              <a:r>
                <a:rPr lang="en-US" sz="1100" dirty="0">
                  <a:solidFill>
                    <a:schemeClr val="tx1">
                      <a:lumMod val="65000"/>
                      <a:lumOff val="35000"/>
                    </a:schemeClr>
                  </a:solidFill>
                  <a:latin typeface="+mn-lt"/>
                </a:rPr>
                <a:t>Visually interrogate simulation results.</a:t>
              </a:r>
            </a:p>
          </p:txBody>
        </p:sp>
        <p:sp>
          <p:nvSpPr>
            <p:cNvPr id="65" name="Text Placeholder 33"/>
            <p:cNvSpPr txBox="1">
              <a:spLocks/>
            </p:cNvSpPr>
            <p:nvPr/>
          </p:nvSpPr>
          <p:spPr>
            <a:xfrm>
              <a:off x="2433936" y="2839327"/>
              <a:ext cx="3406753" cy="425502"/>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buNone/>
              </a:pPr>
              <a:r>
                <a:rPr lang="en-AU" sz="1600" dirty="0">
                  <a:solidFill>
                    <a:schemeClr val="tx1">
                      <a:lumMod val="65000"/>
                      <a:lumOff val="35000"/>
                    </a:schemeClr>
                  </a:solidFill>
                  <a:latin typeface="Lato Bold" panose="020F0802020204030203" pitchFamily="34" charset="0"/>
                </a:rPr>
                <a:t>Visualize Indicators</a:t>
              </a:r>
            </a:p>
          </p:txBody>
        </p:sp>
      </p:grpSp>
      <p:grpSp>
        <p:nvGrpSpPr>
          <p:cNvPr id="66" name="Group 65"/>
          <p:cNvGrpSpPr/>
          <p:nvPr/>
        </p:nvGrpSpPr>
        <p:grpSpPr>
          <a:xfrm>
            <a:off x="7531934" y="5590147"/>
            <a:ext cx="4471522" cy="657631"/>
            <a:chOff x="2433936" y="2839327"/>
            <a:chExt cx="4471522" cy="657631"/>
          </a:xfrm>
        </p:grpSpPr>
        <p:sp>
          <p:nvSpPr>
            <p:cNvPr id="67" name="Text Placeholder 33"/>
            <p:cNvSpPr txBox="1">
              <a:spLocks/>
            </p:cNvSpPr>
            <p:nvPr/>
          </p:nvSpPr>
          <p:spPr>
            <a:xfrm>
              <a:off x="2433936" y="3180638"/>
              <a:ext cx="4471522" cy="31632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buNone/>
              </a:pPr>
              <a:r>
                <a:rPr lang="en-US" sz="1100" dirty="0">
                  <a:solidFill>
                    <a:schemeClr val="tx1">
                      <a:lumMod val="65000"/>
                      <a:lumOff val="35000"/>
                    </a:schemeClr>
                  </a:solidFill>
                  <a:latin typeface="+mn-lt"/>
                </a:rPr>
                <a:t>Incorporate stakeholder feedback.</a:t>
              </a:r>
            </a:p>
          </p:txBody>
        </p:sp>
        <p:sp>
          <p:nvSpPr>
            <p:cNvPr id="68" name="Text Placeholder 33"/>
            <p:cNvSpPr txBox="1">
              <a:spLocks/>
            </p:cNvSpPr>
            <p:nvPr/>
          </p:nvSpPr>
          <p:spPr>
            <a:xfrm>
              <a:off x="2433936" y="2839327"/>
              <a:ext cx="3406753" cy="425502"/>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buNone/>
              </a:pPr>
              <a:r>
                <a:rPr lang="en-AU" sz="1600" dirty="0">
                  <a:solidFill>
                    <a:schemeClr val="tx1">
                      <a:lumMod val="65000"/>
                      <a:lumOff val="35000"/>
                    </a:schemeClr>
                  </a:solidFill>
                  <a:latin typeface="Lato Bold" panose="020F0802020204030203" pitchFamily="34" charset="0"/>
                </a:rPr>
                <a:t>Model Adjustments</a:t>
              </a:r>
            </a:p>
          </p:txBody>
        </p:sp>
      </p:grpSp>
      <p:grpSp>
        <p:nvGrpSpPr>
          <p:cNvPr id="69" name="Group 68"/>
          <p:cNvGrpSpPr/>
          <p:nvPr/>
        </p:nvGrpSpPr>
        <p:grpSpPr>
          <a:xfrm>
            <a:off x="6557761" y="2653657"/>
            <a:ext cx="699076" cy="3612151"/>
            <a:chOff x="6557761" y="2675156"/>
            <a:chExt cx="699076" cy="3612151"/>
          </a:xfrm>
        </p:grpSpPr>
        <p:pic>
          <p:nvPicPr>
            <p:cNvPr id="70" name="Picture 6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57761" y="5590147"/>
              <a:ext cx="699076" cy="697160"/>
            </a:xfrm>
            <a:prstGeom prst="rect">
              <a:avLst/>
            </a:prstGeom>
          </p:spPr>
        </p:pic>
        <p:pic>
          <p:nvPicPr>
            <p:cNvPr id="71" name="Picture 7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7761" y="2675156"/>
              <a:ext cx="699076" cy="697160"/>
            </a:xfrm>
            <a:prstGeom prst="rect">
              <a:avLst/>
            </a:prstGeom>
          </p:spPr>
        </p:pic>
        <p:pic>
          <p:nvPicPr>
            <p:cNvPr id="72" name="Picture 7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7761" y="3646820"/>
              <a:ext cx="699076" cy="697160"/>
            </a:xfrm>
            <a:prstGeom prst="rect">
              <a:avLst/>
            </a:prstGeom>
          </p:spPr>
        </p:pic>
        <p:pic>
          <p:nvPicPr>
            <p:cNvPr id="73" name="Picture 7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7761" y="4618484"/>
              <a:ext cx="699076" cy="697160"/>
            </a:xfrm>
            <a:prstGeom prst="rect">
              <a:avLst/>
            </a:prstGeom>
          </p:spPr>
        </p:pic>
      </p:grpSp>
      <p:pic>
        <p:nvPicPr>
          <p:cNvPr id="75" name="Picture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3559" y="4596924"/>
            <a:ext cx="699076" cy="697160"/>
          </a:xfrm>
          <a:prstGeom prst="rect">
            <a:avLst/>
          </a:prstGeom>
        </p:spPr>
      </p:pic>
      <p:pic>
        <p:nvPicPr>
          <p:cNvPr id="76" name="Picture 7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3559" y="5568468"/>
            <a:ext cx="699076" cy="697160"/>
          </a:xfrm>
          <a:prstGeom prst="rect">
            <a:avLst/>
          </a:prstGeom>
        </p:spPr>
      </p:pic>
      <p:pic>
        <p:nvPicPr>
          <p:cNvPr id="77" name="Picture 7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3559" y="3625380"/>
            <a:ext cx="699076" cy="697160"/>
          </a:xfrm>
          <a:prstGeom prst="rect">
            <a:avLst/>
          </a:prstGeom>
        </p:spPr>
      </p:pic>
      <p:pic>
        <p:nvPicPr>
          <p:cNvPr id="78" name="Picture 7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3559" y="2653836"/>
            <a:ext cx="699076" cy="697160"/>
          </a:xfrm>
          <a:prstGeom prst="rect">
            <a:avLst/>
          </a:prstGeom>
        </p:spPr>
      </p:pic>
    </p:spTree>
    <p:extLst>
      <p:ext uri="{BB962C8B-B14F-4D97-AF65-F5344CB8AC3E}">
        <p14:creationId xmlns:p14="http://schemas.microsoft.com/office/powerpoint/2010/main" val="250691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hape 356"/>
          <p:cNvSpPr txBox="1"/>
          <p:nvPr/>
        </p:nvSpPr>
        <p:spPr>
          <a:xfrm>
            <a:off x="228597" y="224135"/>
            <a:ext cx="7840038" cy="49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2800" b="1">
                <a:solidFill>
                  <a:srgbClr val="FFFFFF"/>
                </a:solidFill>
                <a:latin typeface="Calibri"/>
                <a:ea typeface="Calibri"/>
                <a:cs typeface="Calibri"/>
                <a:sym typeface="Calibri"/>
              </a:defRPr>
            </a:lvl1pPr>
          </a:lstStyle>
          <a:p>
            <a:r>
              <a:t>Open Data for Planning</a:t>
            </a:r>
          </a:p>
        </p:txBody>
      </p:sp>
      <p:pic>
        <p:nvPicPr>
          <p:cNvPr id="180" name="pasted-image.pdf" descr="pasted-image.pdf"/>
          <p:cNvPicPr>
            <a:picLocks noChangeAspect="1"/>
          </p:cNvPicPr>
          <p:nvPr/>
        </p:nvPicPr>
        <p:blipFill>
          <a:blip r:embed="rId2">
            <a:extLst/>
          </a:blip>
          <a:stretch>
            <a:fillRect/>
          </a:stretch>
        </p:blipFill>
        <p:spPr>
          <a:xfrm>
            <a:off x="357322" y="1788735"/>
            <a:ext cx="7567478" cy="1902731"/>
          </a:xfrm>
          <a:prstGeom prst="rect">
            <a:avLst/>
          </a:prstGeom>
          <a:ln w="12700">
            <a:miter lim="400000"/>
          </a:ln>
        </p:spPr>
      </p:pic>
      <p:pic>
        <p:nvPicPr>
          <p:cNvPr id="181" name="pasted-image.pdf" descr="pasted-image.pdf"/>
          <p:cNvPicPr>
            <a:picLocks noChangeAspect="1"/>
          </p:cNvPicPr>
          <p:nvPr/>
        </p:nvPicPr>
        <p:blipFill>
          <a:blip r:embed="rId3">
            <a:extLst/>
          </a:blip>
          <a:stretch>
            <a:fillRect/>
          </a:stretch>
        </p:blipFill>
        <p:spPr>
          <a:xfrm>
            <a:off x="7397980" y="3691466"/>
            <a:ext cx="4083130" cy="2632705"/>
          </a:xfrm>
          <a:prstGeom prst="rect">
            <a:avLst/>
          </a:prstGeom>
          <a:ln w="12700">
            <a:miter lim="400000"/>
          </a:ln>
        </p:spPr>
      </p:pic>
      <p:sp>
        <p:nvSpPr>
          <p:cNvPr id="2" name="TextBox 1">
            <a:extLst>
              <a:ext uri="{FF2B5EF4-FFF2-40B4-BE49-F238E27FC236}">
                <a16:creationId xmlns:a16="http://schemas.microsoft.com/office/drawing/2014/main" id="{E3407141-FD00-2547-940A-03185D27738D}"/>
              </a:ext>
            </a:extLst>
          </p:cNvPr>
          <p:cNvSpPr txBox="1"/>
          <p:nvPr/>
        </p:nvSpPr>
        <p:spPr>
          <a:xfrm>
            <a:off x="357322" y="692070"/>
            <a:ext cx="3200400" cy="461665"/>
          </a:xfrm>
          <a:prstGeom prst="rect">
            <a:avLst/>
          </a:prstGeom>
          <a:noFill/>
        </p:spPr>
        <p:txBody>
          <a:bodyPr wrap="square" rtlCol="0">
            <a:spAutoFit/>
          </a:bodyPr>
          <a:lstStyle/>
          <a:p>
            <a:r>
              <a:rPr lang="en-US" sz="2400" b="1" dirty="0" err="1"/>
              <a:t>UrbanCanvas</a:t>
            </a:r>
            <a:r>
              <a:rPr lang="en-US" sz="2400" b="1" dirty="0"/>
              <a:t> Reader</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93F1122E-19E5-4C71-A148-83781E741A2C}" type="slidenum">
              <a:rPr lang="en-US" smtClean="0">
                <a:solidFill>
                  <a:schemeClr val="bg1"/>
                </a:solidFill>
              </a:rPr>
              <a:t>18</a:t>
            </a:fld>
            <a:endParaRPr lang="en-US" dirty="0">
              <a:solidFill>
                <a:schemeClr val="bg1"/>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334" y="758825"/>
            <a:ext cx="11091333" cy="5581650"/>
          </a:xfrm>
          <a:prstGeom prst="rect">
            <a:avLst/>
          </a:prstGeom>
        </p:spPr>
      </p:pic>
      <p:sp>
        <p:nvSpPr>
          <p:cNvPr id="2" name="Rectangle 1"/>
          <p:cNvSpPr/>
          <p:nvPr/>
        </p:nvSpPr>
        <p:spPr>
          <a:xfrm>
            <a:off x="11353800" y="758825"/>
            <a:ext cx="838200" cy="2774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40015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304"/>
          <p:cNvSpPr txBox="1"/>
          <p:nvPr/>
        </p:nvSpPr>
        <p:spPr>
          <a:xfrm>
            <a:off x="228596" y="224135"/>
            <a:ext cx="11731826" cy="49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2800" b="1">
                <a:solidFill>
                  <a:srgbClr val="FFFFFF"/>
                </a:solidFill>
                <a:latin typeface="Calibri"/>
                <a:ea typeface="Calibri"/>
                <a:cs typeface="Calibri"/>
                <a:sym typeface="Calibri"/>
              </a:defRPr>
            </a:lvl1pPr>
          </a:lstStyle>
          <a:p>
            <a:r>
              <a:rPr dirty="0"/>
              <a:t>Modeling Software: Open Source Urban Data Science Toolkit</a:t>
            </a:r>
          </a:p>
        </p:txBody>
      </p:sp>
      <p:sp>
        <p:nvSpPr>
          <p:cNvPr id="141" name="Shape 305"/>
          <p:cNvSpPr txBox="1"/>
          <p:nvPr/>
        </p:nvSpPr>
        <p:spPr>
          <a:xfrm>
            <a:off x="456760" y="766539"/>
            <a:ext cx="6022802" cy="53244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defRPr sz="1800" b="1">
                <a:latin typeface="Calibri"/>
                <a:ea typeface="Calibri"/>
                <a:cs typeface="Calibri"/>
                <a:sym typeface="Calibri"/>
              </a:defRPr>
            </a:pPr>
            <a:endParaRPr dirty="0"/>
          </a:p>
          <a:p>
            <a:pPr marL="457200" indent="-228600">
              <a:buClr>
                <a:srgbClr val="000000"/>
              </a:buClr>
              <a:buSzPct val="100000"/>
              <a:buFont typeface="Trebuchet MS"/>
              <a:buChar char="●"/>
              <a:defRPr b="1">
                <a:latin typeface="Calibri"/>
                <a:ea typeface="Calibri"/>
                <a:cs typeface="Calibri"/>
                <a:sym typeface="Calibri"/>
              </a:defRPr>
            </a:pPr>
            <a:r>
              <a:rPr dirty="0" err="1"/>
              <a:t>UrbanSim</a:t>
            </a:r>
            <a:endParaRPr dirty="0"/>
          </a:p>
          <a:p>
            <a:pPr indent="457200">
              <a:defRPr>
                <a:latin typeface="Calibri"/>
                <a:ea typeface="Calibri"/>
                <a:cs typeface="Calibri"/>
                <a:sym typeface="Calibri"/>
              </a:defRPr>
            </a:pPr>
            <a:r>
              <a:rPr dirty="0"/>
              <a:t>A platform for simulating urban real estate markets and their interaction </a:t>
            </a:r>
            <a:r>
              <a:rPr lang="en-US" dirty="0"/>
              <a:t>  	</a:t>
            </a:r>
            <a:r>
              <a:rPr dirty="0"/>
              <a:t>with transportation.</a:t>
            </a:r>
          </a:p>
          <a:p>
            <a:pPr indent="457200">
              <a:defRPr sz="600">
                <a:latin typeface="Calibri"/>
                <a:ea typeface="Calibri"/>
                <a:cs typeface="Calibri"/>
                <a:sym typeface="Calibri"/>
              </a:defRPr>
            </a:pPr>
            <a:endParaRPr dirty="0"/>
          </a:p>
          <a:p>
            <a:pPr marL="457200" indent="-228600">
              <a:buClr>
                <a:srgbClr val="000000"/>
              </a:buClr>
              <a:buSzPct val="100000"/>
              <a:buFont typeface="Trebuchet MS"/>
              <a:buChar char="●"/>
              <a:defRPr b="1">
                <a:latin typeface="Calibri"/>
                <a:ea typeface="Calibri"/>
                <a:cs typeface="Calibri"/>
                <a:sym typeface="Calibri"/>
              </a:defRPr>
            </a:pPr>
            <a:r>
              <a:rPr dirty="0"/>
              <a:t>ORCA</a:t>
            </a:r>
          </a:p>
          <a:p>
            <a:pPr indent="457200">
              <a:defRPr>
                <a:latin typeface="Calibri"/>
                <a:ea typeface="Calibri"/>
                <a:cs typeface="Calibri"/>
                <a:sym typeface="Calibri"/>
              </a:defRPr>
            </a:pPr>
            <a:r>
              <a:rPr dirty="0"/>
              <a:t>A generalized framework for data processing and orchestration to support </a:t>
            </a:r>
            <a:r>
              <a:rPr lang="en-US" dirty="0"/>
              <a:t>	</a:t>
            </a:r>
            <a:r>
              <a:rPr dirty="0" err="1"/>
              <a:t>UrbanSim</a:t>
            </a:r>
            <a:r>
              <a:rPr dirty="0"/>
              <a:t>, </a:t>
            </a:r>
            <a:r>
              <a:rPr dirty="0" err="1"/>
              <a:t>ActivitySim</a:t>
            </a:r>
            <a:r>
              <a:rPr dirty="0"/>
              <a:t>, and other types of modeling.</a:t>
            </a:r>
          </a:p>
          <a:p>
            <a:pPr indent="457200">
              <a:defRPr sz="600">
                <a:latin typeface="Calibri"/>
                <a:ea typeface="Calibri"/>
                <a:cs typeface="Calibri"/>
                <a:sym typeface="Calibri"/>
              </a:defRPr>
            </a:pPr>
            <a:endParaRPr dirty="0"/>
          </a:p>
          <a:p>
            <a:pPr marL="457200" indent="-228600">
              <a:buClr>
                <a:srgbClr val="000000"/>
              </a:buClr>
              <a:buSzPct val="100000"/>
              <a:buFont typeface="Trebuchet MS"/>
              <a:buChar char="●"/>
              <a:defRPr b="1">
                <a:latin typeface="Calibri"/>
                <a:ea typeface="Calibri"/>
                <a:cs typeface="Calibri"/>
                <a:sym typeface="Calibri"/>
              </a:defRPr>
            </a:pPr>
            <a:r>
              <a:rPr dirty="0" err="1"/>
              <a:t>ActivitySim</a:t>
            </a:r>
            <a:endParaRPr dirty="0"/>
          </a:p>
          <a:p>
            <a:pPr indent="457200">
              <a:defRPr>
                <a:latin typeface="Calibri"/>
                <a:ea typeface="Calibri"/>
                <a:cs typeface="Calibri"/>
                <a:sym typeface="Calibri"/>
              </a:defRPr>
            </a:pPr>
            <a:r>
              <a:rPr dirty="0"/>
              <a:t>A platform for simulating Activity-Based Travel.</a:t>
            </a:r>
          </a:p>
          <a:p>
            <a:pPr indent="457200">
              <a:defRPr sz="600">
                <a:latin typeface="Calibri"/>
                <a:ea typeface="Calibri"/>
                <a:cs typeface="Calibri"/>
                <a:sym typeface="Calibri"/>
              </a:defRPr>
            </a:pPr>
            <a:endParaRPr dirty="0"/>
          </a:p>
          <a:p>
            <a:pPr marL="457200" indent="-228600">
              <a:buClr>
                <a:srgbClr val="000000"/>
              </a:buClr>
              <a:buSzPct val="100000"/>
              <a:buFont typeface="Trebuchet MS"/>
              <a:buChar char="●"/>
              <a:defRPr b="1">
                <a:latin typeface="Calibri"/>
                <a:ea typeface="Calibri"/>
                <a:cs typeface="Calibri"/>
                <a:sym typeface="Calibri"/>
              </a:defRPr>
            </a:pPr>
            <a:r>
              <a:rPr dirty="0" err="1"/>
              <a:t>Pandana</a:t>
            </a:r>
            <a:endParaRPr dirty="0"/>
          </a:p>
          <a:p>
            <a:pPr indent="457200">
              <a:defRPr>
                <a:latin typeface="Calibri"/>
                <a:ea typeface="Calibri"/>
                <a:cs typeface="Calibri"/>
                <a:sym typeface="Calibri"/>
              </a:defRPr>
            </a:pPr>
            <a:r>
              <a:rPr dirty="0"/>
              <a:t>A fast network accessibility engine for computing accessibility metrics.</a:t>
            </a:r>
          </a:p>
          <a:p>
            <a:pPr indent="457200">
              <a:defRPr sz="600">
                <a:latin typeface="Calibri"/>
                <a:ea typeface="Calibri"/>
                <a:cs typeface="Calibri"/>
                <a:sym typeface="Calibri"/>
              </a:defRPr>
            </a:pPr>
            <a:endParaRPr dirty="0"/>
          </a:p>
          <a:p>
            <a:pPr marL="457200" indent="-228600">
              <a:buClr>
                <a:srgbClr val="000000"/>
              </a:buClr>
              <a:buSzPct val="100000"/>
              <a:buFont typeface="Trebuchet MS"/>
              <a:buChar char="●"/>
              <a:defRPr b="1">
                <a:latin typeface="Calibri"/>
                <a:ea typeface="Calibri"/>
                <a:cs typeface="Calibri"/>
                <a:sym typeface="Calibri"/>
              </a:defRPr>
            </a:pPr>
            <a:r>
              <a:rPr dirty="0"/>
              <a:t>Spandex</a:t>
            </a:r>
          </a:p>
          <a:p>
            <a:pPr indent="457200">
              <a:defRPr>
                <a:latin typeface="Calibri"/>
                <a:ea typeface="Calibri"/>
                <a:cs typeface="Calibri"/>
                <a:sym typeface="Calibri"/>
              </a:defRPr>
            </a:pPr>
            <a:r>
              <a:rPr dirty="0"/>
              <a:t>Spatial Analysis and Data Extraction.</a:t>
            </a:r>
          </a:p>
          <a:p>
            <a:pPr indent="457200">
              <a:defRPr sz="600">
                <a:latin typeface="Calibri"/>
                <a:ea typeface="Calibri"/>
                <a:cs typeface="Calibri"/>
                <a:sym typeface="Calibri"/>
              </a:defRPr>
            </a:pPr>
            <a:endParaRPr dirty="0"/>
          </a:p>
          <a:p>
            <a:pPr marL="457200" indent="-228600">
              <a:buClr>
                <a:srgbClr val="000000"/>
              </a:buClr>
              <a:buSzPct val="100000"/>
              <a:buFont typeface="Trebuchet MS"/>
              <a:buChar char="●"/>
              <a:defRPr b="1">
                <a:latin typeface="Calibri"/>
                <a:ea typeface="Calibri"/>
                <a:cs typeface="Calibri"/>
                <a:sym typeface="Calibri"/>
              </a:defRPr>
            </a:pPr>
            <a:r>
              <a:rPr dirty="0" err="1"/>
              <a:t>Synthpop</a:t>
            </a:r>
            <a:endParaRPr dirty="0"/>
          </a:p>
          <a:p>
            <a:pPr indent="457200">
              <a:defRPr>
                <a:latin typeface="Calibri"/>
                <a:ea typeface="Calibri"/>
                <a:cs typeface="Calibri"/>
                <a:sym typeface="Calibri"/>
              </a:defRPr>
            </a:pPr>
            <a:r>
              <a:rPr dirty="0"/>
              <a:t>A Population Synthesizer.</a:t>
            </a:r>
          </a:p>
          <a:p>
            <a:pPr indent="457200">
              <a:defRPr sz="600">
                <a:latin typeface="Calibri"/>
                <a:ea typeface="Calibri"/>
                <a:cs typeface="Calibri"/>
                <a:sym typeface="Calibri"/>
              </a:defRPr>
            </a:pPr>
            <a:endParaRPr dirty="0"/>
          </a:p>
          <a:p>
            <a:pPr marL="457200" indent="-228600">
              <a:buClr>
                <a:srgbClr val="000000"/>
              </a:buClr>
              <a:buSzPct val="100000"/>
              <a:buFont typeface="Trebuchet MS"/>
              <a:buChar char="●"/>
              <a:defRPr b="1">
                <a:latin typeface="Calibri"/>
                <a:ea typeface="Calibri"/>
                <a:cs typeface="Calibri"/>
                <a:sym typeface="Calibri"/>
              </a:defRPr>
            </a:pPr>
            <a:r>
              <a:rPr dirty="0" err="1"/>
              <a:t>ChoiceModels</a:t>
            </a:r>
            <a:endParaRPr dirty="0"/>
          </a:p>
          <a:p>
            <a:pPr indent="457200">
              <a:defRPr>
                <a:latin typeface="Calibri"/>
                <a:ea typeface="Calibri"/>
                <a:cs typeface="Calibri"/>
                <a:sym typeface="Calibri"/>
              </a:defRPr>
            </a:pPr>
            <a:r>
              <a:rPr dirty="0"/>
              <a:t>A library of flexible discrete choice models, including Multinomial Logit, </a:t>
            </a:r>
            <a:r>
              <a:rPr lang="en-US" dirty="0"/>
              <a:t>	</a:t>
            </a:r>
            <a:r>
              <a:rPr dirty="0"/>
              <a:t>Nested Logit, Mixed Logit, and Latent Class Models.</a:t>
            </a:r>
          </a:p>
          <a:p>
            <a:pPr indent="457200">
              <a:defRPr sz="600">
                <a:latin typeface="Calibri"/>
                <a:ea typeface="Calibri"/>
                <a:cs typeface="Calibri"/>
                <a:sym typeface="Calibri"/>
              </a:defRPr>
            </a:pPr>
            <a:endParaRPr dirty="0"/>
          </a:p>
          <a:p>
            <a:pPr marL="457200" indent="-228600">
              <a:buClr>
                <a:srgbClr val="000000"/>
              </a:buClr>
              <a:buSzPct val="100000"/>
              <a:buFont typeface="Trebuchet MS"/>
              <a:buChar char="●"/>
              <a:defRPr b="1">
                <a:latin typeface="Calibri"/>
                <a:ea typeface="Calibri"/>
                <a:cs typeface="Calibri"/>
                <a:sym typeface="Calibri"/>
              </a:defRPr>
            </a:pPr>
            <a:r>
              <a:rPr dirty="0" err="1"/>
              <a:t>UrbanAccess</a:t>
            </a:r>
            <a:r>
              <a:rPr dirty="0"/>
              <a:t> </a:t>
            </a:r>
          </a:p>
          <a:p>
            <a:pPr indent="457200">
              <a:defRPr>
                <a:latin typeface="Calibri"/>
                <a:ea typeface="Calibri"/>
                <a:cs typeface="Calibri"/>
                <a:sym typeface="Calibri"/>
              </a:defRPr>
            </a:pPr>
            <a:r>
              <a:rPr dirty="0"/>
              <a:t>A library to obtain, clean, merge and analyze GTFS Transit Networks and </a:t>
            </a:r>
            <a:r>
              <a:rPr lang="en-US" dirty="0"/>
              <a:t> 	</a:t>
            </a:r>
            <a:r>
              <a:rPr dirty="0"/>
              <a:t>OSM networks for pedestrian and transit accessibility.</a:t>
            </a:r>
          </a:p>
        </p:txBody>
      </p:sp>
      <p:pic>
        <p:nvPicPr>
          <p:cNvPr id="142" name="Shape 306" descr="Shape 306"/>
          <p:cNvPicPr>
            <a:picLocks noChangeAspect="1"/>
          </p:cNvPicPr>
          <p:nvPr/>
        </p:nvPicPr>
        <p:blipFill>
          <a:blip r:embed="rId2">
            <a:extLst/>
          </a:blip>
          <a:stretch>
            <a:fillRect/>
          </a:stretch>
        </p:blipFill>
        <p:spPr>
          <a:xfrm>
            <a:off x="7123028" y="1530879"/>
            <a:ext cx="4205371" cy="3795812"/>
          </a:xfrm>
          <a:prstGeom prst="rect">
            <a:avLst/>
          </a:prstGeom>
          <a:ln w="12700">
            <a:miter lim="400000"/>
          </a:ln>
        </p:spPr>
      </p:pic>
      <p:sp>
        <p:nvSpPr>
          <p:cNvPr id="2" name="TextBox 1">
            <a:extLst>
              <a:ext uri="{FF2B5EF4-FFF2-40B4-BE49-F238E27FC236}">
                <a16:creationId xmlns:a16="http://schemas.microsoft.com/office/drawing/2014/main" id="{E6FFB81A-B4D4-AA41-908D-5B2A7D827353}"/>
              </a:ext>
            </a:extLst>
          </p:cNvPr>
          <p:cNvSpPr txBox="1"/>
          <p:nvPr/>
        </p:nvSpPr>
        <p:spPr>
          <a:xfrm>
            <a:off x="456760" y="329737"/>
            <a:ext cx="3843866" cy="461665"/>
          </a:xfrm>
          <a:prstGeom prst="rect">
            <a:avLst/>
          </a:prstGeom>
          <a:noFill/>
        </p:spPr>
        <p:txBody>
          <a:bodyPr wrap="square" rtlCol="0">
            <a:spAutoFit/>
          </a:bodyPr>
          <a:lstStyle/>
          <a:p>
            <a:r>
              <a:rPr lang="en-US" sz="2400" b="1" dirty="0"/>
              <a:t>Urban Data Science Toolkit</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B1A375A-9610-734E-AF10-2AB59D9B68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4667" y="149616"/>
            <a:ext cx="9251479" cy="63892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Shape 316"/>
          <p:cNvSpPr txBox="1"/>
          <p:nvPr/>
        </p:nvSpPr>
        <p:spPr>
          <a:xfrm>
            <a:off x="228600" y="1115575"/>
            <a:ext cx="3057600" cy="16619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defRPr sz="2400" b="1">
                <a:latin typeface="Calibri"/>
                <a:ea typeface="Calibri"/>
                <a:cs typeface="Calibri"/>
                <a:sym typeface="Calibri"/>
              </a:defRPr>
            </a:pPr>
            <a:r>
              <a:rPr dirty="0" err="1">
                <a:latin typeface="Calibri Light" panose="020F0302020204030204" pitchFamily="34" charset="0"/>
                <a:cs typeface="Calibri Light" panose="020F0302020204030204" pitchFamily="34" charset="0"/>
              </a:rPr>
              <a:t>Pandana</a:t>
            </a:r>
            <a:endParaRPr lang="en-US" dirty="0">
              <a:latin typeface="Calibri Light" panose="020F0302020204030204" pitchFamily="34" charset="0"/>
              <a:cs typeface="Calibri Light" panose="020F0302020204030204" pitchFamily="34" charset="0"/>
            </a:endParaRPr>
          </a:p>
          <a:p>
            <a:pPr>
              <a:defRPr sz="2400" b="1">
                <a:latin typeface="Calibri"/>
                <a:ea typeface="Calibri"/>
                <a:cs typeface="Calibri"/>
                <a:sym typeface="Calibri"/>
              </a:defRPr>
            </a:pPr>
            <a:endParaRPr dirty="0">
              <a:latin typeface="Calibri Light" panose="020F0302020204030204" pitchFamily="34" charset="0"/>
              <a:cs typeface="Calibri Light" panose="020F0302020204030204" pitchFamily="34" charset="0"/>
            </a:endParaRPr>
          </a:p>
          <a:p>
            <a:pPr marL="69850" indent="-139700">
              <a:defRPr sz="1800">
                <a:latin typeface="Calibri"/>
                <a:ea typeface="Calibri"/>
                <a:cs typeface="Calibri"/>
                <a:sym typeface="Calibri"/>
              </a:defRPr>
            </a:pPr>
            <a:r>
              <a:rPr dirty="0"/>
              <a:t>A fast network accessibility engine for computing accessibility metrics.</a:t>
            </a:r>
          </a:p>
        </p:txBody>
      </p:sp>
      <p:pic>
        <p:nvPicPr>
          <p:cNvPr id="149" name="Shape 317" descr="Shape 317"/>
          <p:cNvPicPr>
            <a:picLocks noChangeAspect="1"/>
          </p:cNvPicPr>
          <p:nvPr/>
        </p:nvPicPr>
        <p:blipFill>
          <a:blip r:embed="rId2">
            <a:extLst/>
          </a:blip>
          <a:srcRect l="18497" t="15536" r="17026" b="13132"/>
          <a:stretch>
            <a:fillRect/>
          </a:stretch>
        </p:blipFill>
        <p:spPr>
          <a:xfrm>
            <a:off x="7118195" y="90673"/>
            <a:ext cx="4981929" cy="6630774"/>
          </a:xfrm>
          <a:prstGeom prst="rect">
            <a:avLst/>
          </a:prstGeom>
          <a:ln w="12700">
            <a:miter lim="400000"/>
          </a:ln>
        </p:spPr>
      </p:pic>
      <p:pic>
        <p:nvPicPr>
          <p:cNvPr id="150" name="Shape 318" descr="Shape 318"/>
          <p:cNvPicPr>
            <a:picLocks noChangeAspect="1"/>
          </p:cNvPicPr>
          <p:nvPr/>
        </p:nvPicPr>
        <p:blipFill>
          <a:blip r:embed="rId3">
            <a:extLst/>
          </a:blip>
          <a:srcRect l="7721" t="9344" r="6572" b="8829"/>
          <a:stretch>
            <a:fillRect/>
          </a:stretch>
        </p:blipFill>
        <p:spPr>
          <a:xfrm>
            <a:off x="3033428" y="735571"/>
            <a:ext cx="4650440" cy="5340978"/>
          </a:xfrm>
          <a:prstGeom prst="rect">
            <a:avLst/>
          </a:prstGeom>
          <a:ln>
            <a:solidFill>
              <a:srgbClr val="FFFFFF"/>
            </a:solid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342"/>
          <p:cNvSpPr txBox="1"/>
          <p:nvPr/>
        </p:nvSpPr>
        <p:spPr>
          <a:xfrm>
            <a:off x="228598" y="224135"/>
            <a:ext cx="6571199" cy="49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2800" b="1">
                <a:solidFill>
                  <a:srgbClr val="FFFFFF"/>
                </a:solidFill>
                <a:latin typeface="Calibri"/>
                <a:ea typeface="Calibri"/>
                <a:cs typeface="Calibri"/>
                <a:sym typeface="Calibri"/>
              </a:defRPr>
            </a:lvl1pPr>
          </a:lstStyle>
          <a:p>
            <a:r>
              <a:t>Open Source Tools for Urban Models</a:t>
            </a:r>
          </a:p>
        </p:txBody>
      </p:sp>
      <p:sp>
        <p:nvSpPr>
          <p:cNvPr id="156" name="Shape 343"/>
          <p:cNvSpPr txBox="1"/>
          <p:nvPr/>
        </p:nvSpPr>
        <p:spPr>
          <a:xfrm>
            <a:off x="228600" y="1115575"/>
            <a:ext cx="3057600" cy="16619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defRPr sz="2400" b="1">
                <a:latin typeface="Calibri"/>
                <a:ea typeface="Calibri"/>
                <a:cs typeface="Calibri"/>
                <a:sym typeface="Calibri"/>
              </a:defRPr>
            </a:pPr>
            <a:r>
              <a:rPr dirty="0" err="1">
                <a:latin typeface="Calibri Light" panose="020F0302020204030204" pitchFamily="34" charset="0"/>
                <a:cs typeface="Calibri Light" panose="020F0302020204030204" pitchFamily="34" charset="0"/>
              </a:rPr>
              <a:t>UrbanAccess</a:t>
            </a:r>
            <a:endParaRPr lang="en-US" dirty="0">
              <a:latin typeface="Calibri Light" panose="020F0302020204030204" pitchFamily="34" charset="0"/>
              <a:cs typeface="Calibri Light" panose="020F0302020204030204" pitchFamily="34" charset="0"/>
            </a:endParaRPr>
          </a:p>
          <a:p>
            <a:pPr>
              <a:defRPr sz="2400" b="1">
                <a:latin typeface="Calibri"/>
                <a:ea typeface="Calibri"/>
                <a:cs typeface="Calibri"/>
                <a:sym typeface="Calibri"/>
              </a:defRPr>
            </a:pPr>
            <a:endParaRPr dirty="0">
              <a:latin typeface="Calibri Light" panose="020F0302020204030204" pitchFamily="34" charset="0"/>
              <a:cs typeface="Calibri Light" panose="020F0302020204030204" pitchFamily="34" charset="0"/>
            </a:endParaRPr>
          </a:p>
          <a:p>
            <a:pPr>
              <a:defRPr sz="1800">
                <a:latin typeface="Calibri"/>
                <a:ea typeface="Calibri"/>
                <a:cs typeface="Calibri"/>
                <a:sym typeface="Calibri"/>
              </a:defRPr>
            </a:pPr>
            <a:r>
              <a:rPr dirty="0"/>
              <a:t>Quickly compute transit and pedestrian networks for accessibility analyses.</a:t>
            </a:r>
          </a:p>
        </p:txBody>
      </p:sp>
      <p:pic>
        <p:nvPicPr>
          <p:cNvPr id="157" name="Shape 344" descr="Shape 344"/>
          <p:cNvPicPr>
            <a:picLocks noChangeAspect="1"/>
          </p:cNvPicPr>
          <p:nvPr/>
        </p:nvPicPr>
        <p:blipFill>
          <a:blip r:embed="rId2">
            <a:extLst/>
          </a:blip>
          <a:stretch>
            <a:fillRect/>
          </a:stretch>
        </p:blipFill>
        <p:spPr>
          <a:xfrm>
            <a:off x="2319700" y="914400"/>
            <a:ext cx="5058267" cy="5441949"/>
          </a:xfrm>
          <a:prstGeom prst="rect">
            <a:avLst/>
          </a:prstGeom>
          <a:ln w="12700">
            <a:miter lim="400000"/>
          </a:ln>
        </p:spPr>
      </p:pic>
      <p:sp>
        <p:nvSpPr>
          <p:cNvPr id="158" name="Shape 345"/>
          <p:cNvSpPr txBox="1"/>
          <p:nvPr/>
        </p:nvSpPr>
        <p:spPr>
          <a:xfrm>
            <a:off x="2729036" y="5458274"/>
            <a:ext cx="4239602" cy="8309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lgn="ctr">
              <a:defRPr sz="2400" b="1">
                <a:latin typeface="Calibri"/>
                <a:ea typeface="Calibri"/>
                <a:cs typeface="Calibri"/>
                <a:sym typeface="Calibri"/>
              </a:defRPr>
            </a:pPr>
            <a:r>
              <a:rPr dirty="0">
                <a:latin typeface="Calibri Light" panose="020F0302020204030204" pitchFamily="34" charset="0"/>
                <a:cs typeface="Calibri Light" panose="020F0302020204030204" pitchFamily="34" charset="0"/>
              </a:rPr>
              <a:t>Travel time</a:t>
            </a:r>
          </a:p>
          <a:p>
            <a:pPr algn="ctr">
              <a:defRPr sz="2400" b="1">
                <a:latin typeface="Calibri"/>
                <a:ea typeface="Calibri"/>
                <a:cs typeface="Calibri"/>
                <a:sym typeface="Calibri"/>
              </a:defRPr>
            </a:pPr>
            <a:r>
              <a:rPr dirty="0">
                <a:latin typeface="Calibri Light" panose="020F0302020204030204" pitchFamily="34" charset="0"/>
                <a:cs typeface="Calibri Light" panose="020F0302020204030204" pitchFamily="34" charset="0"/>
              </a:rPr>
              <a:t>integrated network</a:t>
            </a:r>
          </a:p>
        </p:txBody>
      </p:sp>
      <p:sp>
        <p:nvSpPr>
          <p:cNvPr id="159" name="Shape 346"/>
          <p:cNvSpPr txBox="1"/>
          <p:nvPr/>
        </p:nvSpPr>
        <p:spPr>
          <a:xfrm>
            <a:off x="8643615" y="5733691"/>
            <a:ext cx="2260501" cy="4616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2400" b="1">
                <a:latin typeface="Calibri"/>
                <a:ea typeface="Calibri"/>
                <a:cs typeface="Calibri"/>
                <a:sym typeface="Calibri"/>
              </a:defRPr>
            </a:lvl1pPr>
          </a:lstStyle>
          <a:p>
            <a:r>
              <a:rPr dirty="0">
                <a:latin typeface="Calibri Light" panose="020F0302020204030204" pitchFamily="34" charset="0"/>
                <a:cs typeface="Calibri Light" panose="020F0302020204030204" pitchFamily="34" charset="0"/>
              </a:rPr>
              <a:t>Job accessibility</a:t>
            </a:r>
          </a:p>
        </p:txBody>
      </p:sp>
      <p:pic>
        <p:nvPicPr>
          <p:cNvPr id="160" name="Shape 347" descr="Shape 347"/>
          <p:cNvPicPr>
            <a:picLocks noChangeAspect="1"/>
          </p:cNvPicPr>
          <p:nvPr/>
        </p:nvPicPr>
        <p:blipFill>
          <a:blip r:embed="rId3">
            <a:extLst/>
          </a:blip>
          <a:srcRect l="1820" t="3080" r="36470" b="3286"/>
          <a:stretch>
            <a:fillRect/>
          </a:stretch>
        </p:blipFill>
        <p:spPr>
          <a:xfrm>
            <a:off x="7355737" y="1426199"/>
            <a:ext cx="4814027" cy="419699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 name="image2.jpg" descr="image2.jpg"/>
          <p:cNvPicPr>
            <a:picLocks noChangeAspect="1"/>
          </p:cNvPicPr>
          <p:nvPr/>
        </p:nvPicPr>
        <p:blipFill>
          <a:blip r:embed="rId2">
            <a:extLst/>
          </a:blip>
          <a:stretch>
            <a:fillRect/>
          </a:stretch>
        </p:blipFill>
        <p:spPr>
          <a:xfrm>
            <a:off x="2058643" y="423334"/>
            <a:ext cx="8068574" cy="6068116"/>
          </a:xfrm>
          <a:prstGeom prst="rect">
            <a:avLst/>
          </a:prstGeom>
          <a:ln w="12700">
            <a:miter lim="400000"/>
          </a:ln>
        </p:spPr>
      </p:pic>
      <p:pic>
        <p:nvPicPr>
          <p:cNvPr id="274" name="image3.png" descr="image3.png"/>
          <p:cNvPicPr>
            <a:picLocks noChangeAspect="1"/>
          </p:cNvPicPr>
          <p:nvPr/>
        </p:nvPicPr>
        <p:blipFill>
          <a:blip r:embed="rId3">
            <a:extLst/>
          </a:blip>
          <a:stretch>
            <a:fillRect/>
          </a:stretch>
        </p:blipFill>
        <p:spPr>
          <a:xfrm>
            <a:off x="3868325" y="982917"/>
            <a:ext cx="3443345" cy="1261729"/>
          </a:xfrm>
          <a:prstGeom prst="rect">
            <a:avLst/>
          </a:prstGeom>
          <a:ln w="12700">
            <a:miter lim="400000"/>
          </a:ln>
        </p:spPr>
      </p:pic>
      <p:sp>
        <p:nvSpPr>
          <p:cNvPr id="275" name="Shape 477"/>
          <p:cNvSpPr txBox="1">
            <a:spLocks noGrp="1"/>
          </p:cNvSpPr>
          <p:nvPr>
            <p:ph type="body" idx="1"/>
          </p:nvPr>
        </p:nvSpPr>
        <p:spPr>
          <a:xfrm>
            <a:off x="3161294" y="4214781"/>
            <a:ext cx="6275680" cy="2109818"/>
          </a:xfrm>
          <a:prstGeom prst="rect">
            <a:avLst/>
          </a:prstGeom>
          <a:solidFill>
            <a:srgbClr val="FFFFFF">
              <a:alpha val="74902"/>
            </a:srgbClr>
          </a:solidFill>
          <a:ln w="28575">
            <a:solidFill>
              <a:srgbClr val="000000"/>
            </a:solidFill>
            <a:round/>
          </a:ln>
        </p:spPr>
        <p:txBody>
          <a:bodyPr>
            <a:normAutofit/>
          </a:bodyPr>
          <a:lstStyle/>
          <a:p>
            <a:r>
              <a:rPr dirty="0"/>
              <a:t>First regional plan to integrate transportation, land use, and housing </a:t>
            </a:r>
            <a:r>
              <a:rPr sz="2200" i="1" dirty="0"/>
              <a:t>(Sustainable Communities Strategy)</a:t>
            </a:r>
          </a:p>
          <a:p>
            <a:r>
              <a:rPr dirty="0"/>
              <a:t>Initiated by California Senate Bill 375</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 name="Picture 2" descr="Picture 2"/>
          <p:cNvPicPr>
            <a:picLocks noChangeAspect="1"/>
          </p:cNvPicPr>
          <p:nvPr/>
        </p:nvPicPr>
        <p:blipFill>
          <a:blip r:embed="rId2">
            <a:extLst/>
          </a:blip>
          <a:stretch>
            <a:fillRect/>
          </a:stretch>
        </p:blipFill>
        <p:spPr>
          <a:xfrm>
            <a:off x="2042388" y="457200"/>
            <a:ext cx="7902401" cy="591858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 name="Picture 1" descr="Picture 1"/>
          <p:cNvPicPr>
            <a:picLocks noChangeAspect="1"/>
          </p:cNvPicPr>
          <p:nvPr/>
        </p:nvPicPr>
        <p:blipFill>
          <a:blip r:embed="rId2">
            <a:extLst/>
          </a:blip>
          <a:stretch>
            <a:fillRect/>
          </a:stretch>
        </p:blipFill>
        <p:spPr>
          <a:xfrm>
            <a:off x="2250737" y="304800"/>
            <a:ext cx="7924505" cy="593513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 name="Picture 1" descr="Picture 1"/>
          <p:cNvPicPr>
            <a:picLocks noChangeAspect="1"/>
          </p:cNvPicPr>
          <p:nvPr/>
        </p:nvPicPr>
        <p:blipFill>
          <a:blip r:embed="rId2">
            <a:extLst/>
          </a:blip>
          <a:stretch>
            <a:fillRect/>
          </a:stretch>
        </p:blipFill>
        <p:spPr>
          <a:xfrm>
            <a:off x="1887428" y="258959"/>
            <a:ext cx="8086305" cy="620701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 name="Picture 2" descr="Picture 2"/>
          <p:cNvPicPr>
            <a:picLocks noChangeAspect="1"/>
          </p:cNvPicPr>
          <p:nvPr/>
        </p:nvPicPr>
        <p:blipFill>
          <a:blip r:embed="rId2">
            <a:extLst/>
          </a:blip>
          <a:stretch>
            <a:fillRect/>
          </a:stretch>
        </p:blipFill>
        <p:spPr>
          <a:xfrm>
            <a:off x="1274232" y="491067"/>
            <a:ext cx="9690633" cy="575098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 name="Shape 846" descr="Shape 846"/>
          <p:cNvPicPr>
            <a:picLocks noChangeAspect="1"/>
          </p:cNvPicPr>
          <p:nvPr/>
        </p:nvPicPr>
        <p:blipFill>
          <a:blip r:embed="rId2">
            <a:extLst/>
          </a:blip>
          <a:stretch>
            <a:fillRect/>
          </a:stretch>
        </p:blipFill>
        <p:spPr>
          <a:xfrm>
            <a:off x="0" y="0"/>
            <a:ext cx="12194540" cy="6858000"/>
          </a:xfrm>
          <a:prstGeom prst="rect">
            <a:avLst/>
          </a:prstGeom>
          <a:ln w="12700">
            <a:miter lim="400000"/>
          </a:ln>
        </p:spPr>
      </p:pic>
      <p:sp>
        <p:nvSpPr>
          <p:cNvPr id="374" name="Shape 847"/>
          <p:cNvSpPr/>
          <p:nvPr/>
        </p:nvSpPr>
        <p:spPr>
          <a:xfrm>
            <a:off x="1274" y="765708"/>
            <a:ext cx="12192001" cy="1425301"/>
          </a:xfrm>
          <a:prstGeom prst="rect">
            <a:avLst/>
          </a:prstGeom>
          <a:solidFill>
            <a:srgbClr val="FFFFFF">
              <a:alpha val="80000"/>
            </a:srgbClr>
          </a:solidFill>
          <a:ln w="12700">
            <a:miter lim="400000"/>
          </a:ln>
        </p:spPr>
        <p:txBody>
          <a:bodyPr lIns="45719" rIns="45719" anchor="ctr"/>
          <a:lstStyle/>
          <a:p>
            <a:pPr algn="ctr">
              <a:defRPr sz="1800">
                <a:solidFill>
                  <a:srgbClr val="FFFFFF"/>
                </a:solidFill>
                <a:latin typeface="Calibri"/>
                <a:ea typeface="Calibri"/>
                <a:cs typeface="Calibri"/>
                <a:sym typeface="Calibri"/>
              </a:defRPr>
            </a:pPr>
            <a:endParaRPr/>
          </a:p>
        </p:txBody>
      </p:sp>
      <p:sp>
        <p:nvSpPr>
          <p:cNvPr id="375" name="Shape 848"/>
          <p:cNvSpPr txBox="1"/>
          <p:nvPr/>
        </p:nvSpPr>
        <p:spPr>
          <a:xfrm>
            <a:off x="283328" y="805941"/>
            <a:ext cx="11582401" cy="8925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lgn="ctr">
              <a:defRPr sz="2800" b="1">
                <a:latin typeface="Calibri"/>
                <a:ea typeface="Calibri"/>
                <a:cs typeface="Calibri"/>
                <a:sym typeface="Calibri"/>
              </a:defRPr>
            </a:pPr>
            <a:endParaRPr dirty="0"/>
          </a:p>
          <a:p>
            <a:pPr algn="ctr">
              <a:defRPr sz="2800" b="1">
                <a:latin typeface="Calibri"/>
                <a:ea typeface="Calibri"/>
                <a:cs typeface="Calibri"/>
                <a:sym typeface="Calibri"/>
              </a:defRPr>
            </a:pPr>
            <a:r>
              <a:rPr sz="2400" dirty="0"/>
              <a:t>Discussion</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Shape 248" descr="Shape 248"/>
          <p:cNvPicPr>
            <a:picLocks noChangeAspect="1"/>
          </p:cNvPicPr>
          <p:nvPr/>
        </p:nvPicPr>
        <p:blipFill>
          <a:blip r:embed="rId2">
            <a:extLst/>
          </a:blip>
          <a:stretch>
            <a:fillRect/>
          </a:stretch>
        </p:blipFill>
        <p:spPr>
          <a:xfrm>
            <a:off x="903911" y="1039632"/>
            <a:ext cx="9132570" cy="5132504"/>
          </a:xfrm>
          <a:prstGeom prst="rect">
            <a:avLst/>
          </a:prstGeom>
          <a:ln>
            <a:solidFill>
              <a:srgbClr val="000000"/>
            </a:solidFill>
          </a:ln>
        </p:spPr>
      </p:pic>
      <p:grpSp>
        <p:nvGrpSpPr>
          <p:cNvPr id="194" name="Shape 249"/>
          <p:cNvGrpSpPr/>
          <p:nvPr/>
        </p:nvGrpSpPr>
        <p:grpSpPr>
          <a:xfrm>
            <a:off x="1470415" y="3114219"/>
            <a:ext cx="1882372" cy="294601"/>
            <a:chOff x="0" y="0"/>
            <a:chExt cx="1882371" cy="294599"/>
          </a:xfrm>
        </p:grpSpPr>
        <p:sp>
          <p:nvSpPr>
            <p:cNvPr id="192" name="Shape 250"/>
            <p:cNvSpPr/>
            <p:nvPr/>
          </p:nvSpPr>
          <p:spPr>
            <a:xfrm>
              <a:off x="0" y="2568"/>
              <a:ext cx="287869" cy="287870"/>
            </a:xfrm>
            <a:prstGeom prst="ellipse">
              <a:avLst/>
            </a:prstGeom>
            <a:solidFill>
              <a:srgbClr val="42A660"/>
            </a:solidFill>
            <a:ln w="12700" cap="flat">
              <a:solidFill>
                <a:srgbClr val="000000"/>
              </a:solidFill>
              <a:prstDash val="solid"/>
              <a:miter lim="8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93" name="Shape 251"/>
            <p:cNvSpPr txBox="1"/>
            <p:nvPr/>
          </p:nvSpPr>
          <p:spPr>
            <a:xfrm>
              <a:off x="279108" y="0"/>
              <a:ext cx="1603264" cy="2946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t">
              <a:spAutoFit/>
            </a:bodyPr>
            <a:lstStyle>
              <a:lvl1pPr>
                <a:defRPr b="1">
                  <a:latin typeface="Calibri"/>
                  <a:ea typeface="Calibri"/>
                  <a:cs typeface="Calibri"/>
                  <a:sym typeface="Calibri"/>
                </a:defRPr>
              </a:lvl1pPr>
            </a:lstStyle>
            <a:p>
              <a:r>
                <a:t>San Francisco</a:t>
              </a:r>
            </a:p>
          </p:txBody>
        </p:sp>
      </p:grpSp>
      <p:grpSp>
        <p:nvGrpSpPr>
          <p:cNvPr id="197" name="Shape 252"/>
          <p:cNvGrpSpPr/>
          <p:nvPr/>
        </p:nvGrpSpPr>
        <p:grpSpPr>
          <a:xfrm>
            <a:off x="2078762" y="1217709"/>
            <a:ext cx="1562790" cy="294601"/>
            <a:chOff x="0" y="0"/>
            <a:chExt cx="1562789" cy="294599"/>
          </a:xfrm>
        </p:grpSpPr>
        <p:sp>
          <p:nvSpPr>
            <p:cNvPr id="195" name="Shape 253"/>
            <p:cNvSpPr/>
            <p:nvPr/>
          </p:nvSpPr>
          <p:spPr>
            <a:xfrm>
              <a:off x="0" y="3423"/>
              <a:ext cx="287869" cy="287870"/>
            </a:xfrm>
            <a:prstGeom prst="ellipse">
              <a:avLst/>
            </a:prstGeom>
            <a:solidFill>
              <a:srgbClr val="42A660"/>
            </a:solidFill>
            <a:ln w="12700" cap="flat">
              <a:solidFill>
                <a:srgbClr val="000000"/>
              </a:solidFill>
              <a:prstDash val="solid"/>
              <a:miter lim="8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96" name="Shape 254"/>
            <p:cNvSpPr txBox="1"/>
            <p:nvPr/>
          </p:nvSpPr>
          <p:spPr>
            <a:xfrm>
              <a:off x="287867" y="0"/>
              <a:ext cx="1274923" cy="2946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t">
              <a:spAutoFit/>
            </a:bodyPr>
            <a:lstStyle>
              <a:lvl1pPr>
                <a:defRPr b="1">
                  <a:latin typeface="Calibri"/>
                  <a:ea typeface="Calibri"/>
                  <a:cs typeface="Calibri"/>
                  <a:sym typeface="Calibri"/>
                </a:defRPr>
              </a:lvl1pPr>
            </a:lstStyle>
            <a:p>
              <a:r>
                <a:t>Seattle</a:t>
              </a:r>
            </a:p>
          </p:txBody>
        </p:sp>
      </p:grpSp>
      <p:grpSp>
        <p:nvGrpSpPr>
          <p:cNvPr id="200" name="Shape 255"/>
          <p:cNvGrpSpPr/>
          <p:nvPr/>
        </p:nvGrpSpPr>
        <p:grpSpPr>
          <a:xfrm>
            <a:off x="1849109" y="2037216"/>
            <a:ext cx="2208751" cy="301885"/>
            <a:chOff x="0" y="0"/>
            <a:chExt cx="2208750" cy="301884"/>
          </a:xfrm>
        </p:grpSpPr>
        <p:sp>
          <p:nvSpPr>
            <p:cNvPr id="198" name="Shape 256"/>
            <p:cNvSpPr/>
            <p:nvPr/>
          </p:nvSpPr>
          <p:spPr>
            <a:xfrm>
              <a:off x="0" y="0"/>
              <a:ext cx="287869" cy="287869"/>
            </a:xfrm>
            <a:prstGeom prst="ellipse">
              <a:avLst/>
            </a:prstGeom>
            <a:solidFill>
              <a:srgbClr val="42A660"/>
            </a:solidFill>
            <a:ln w="12700" cap="flat">
              <a:solidFill>
                <a:srgbClr val="000000"/>
              </a:solidFill>
              <a:prstDash val="solid"/>
              <a:miter lim="8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99" name="Shape 257"/>
            <p:cNvSpPr txBox="1"/>
            <p:nvPr/>
          </p:nvSpPr>
          <p:spPr>
            <a:xfrm>
              <a:off x="257377" y="7284"/>
              <a:ext cx="1951374" cy="294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t">
              <a:spAutoFit/>
            </a:bodyPr>
            <a:lstStyle>
              <a:lvl1pPr>
                <a:defRPr b="1">
                  <a:latin typeface="Calibri"/>
                  <a:ea typeface="Calibri"/>
                  <a:cs typeface="Calibri"/>
                  <a:sym typeface="Calibri"/>
                </a:defRPr>
              </a:lvl1pPr>
            </a:lstStyle>
            <a:p>
              <a:r>
                <a:t>Eugene-Springfield</a:t>
              </a:r>
            </a:p>
          </p:txBody>
        </p:sp>
      </p:grpSp>
      <p:grpSp>
        <p:nvGrpSpPr>
          <p:cNvPr id="203" name="Shape 258"/>
          <p:cNvGrpSpPr/>
          <p:nvPr/>
        </p:nvGrpSpPr>
        <p:grpSpPr>
          <a:xfrm>
            <a:off x="1984674" y="4159429"/>
            <a:ext cx="1854679" cy="319281"/>
            <a:chOff x="0" y="0"/>
            <a:chExt cx="1854678" cy="319280"/>
          </a:xfrm>
        </p:grpSpPr>
        <p:sp>
          <p:nvSpPr>
            <p:cNvPr id="201" name="Shape 259"/>
            <p:cNvSpPr/>
            <p:nvPr/>
          </p:nvSpPr>
          <p:spPr>
            <a:xfrm>
              <a:off x="0" y="31411"/>
              <a:ext cx="287869" cy="287870"/>
            </a:xfrm>
            <a:prstGeom prst="ellipse">
              <a:avLst/>
            </a:prstGeom>
            <a:solidFill>
              <a:srgbClr val="42A660"/>
            </a:solidFill>
            <a:ln w="12700" cap="flat">
              <a:solidFill>
                <a:srgbClr val="000000"/>
              </a:solidFill>
              <a:prstDash val="solid"/>
              <a:miter lim="8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02" name="Shape 260"/>
            <p:cNvSpPr txBox="1"/>
            <p:nvPr/>
          </p:nvSpPr>
          <p:spPr>
            <a:xfrm>
              <a:off x="251415" y="0"/>
              <a:ext cx="1603264" cy="294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t">
              <a:spAutoFit/>
            </a:bodyPr>
            <a:lstStyle>
              <a:lvl1pPr>
                <a:defRPr b="1">
                  <a:latin typeface="Calibri"/>
                  <a:ea typeface="Calibri"/>
                  <a:cs typeface="Calibri"/>
                  <a:sym typeface="Calibri"/>
                </a:defRPr>
              </a:lvl1pPr>
            </a:lstStyle>
            <a:p>
              <a:r>
                <a:t>San Diego</a:t>
              </a:r>
            </a:p>
          </p:txBody>
        </p:sp>
      </p:grpSp>
      <p:grpSp>
        <p:nvGrpSpPr>
          <p:cNvPr id="206" name="Shape 261"/>
          <p:cNvGrpSpPr/>
          <p:nvPr/>
        </p:nvGrpSpPr>
        <p:grpSpPr>
          <a:xfrm>
            <a:off x="3325095" y="5561591"/>
            <a:ext cx="1855816" cy="294601"/>
            <a:chOff x="0" y="0"/>
            <a:chExt cx="1855815" cy="294599"/>
          </a:xfrm>
        </p:grpSpPr>
        <p:sp>
          <p:nvSpPr>
            <p:cNvPr id="204" name="Shape 262"/>
            <p:cNvSpPr/>
            <p:nvPr/>
          </p:nvSpPr>
          <p:spPr>
            <a:xfrm>
              <a:off x="0" y="3589"/>
              <a:ext cx="287869" cy="287870"/>
            </a:xfrm>
            <a:prstGeom prst="ellipse">
              <a:avLst/>
            </a:prstGeom>
            <a:solidFill>
              <a:srgbClr val="42A660"/>
            </a:solidFill>
            <a:ln w="12700" cap="flat">
              <a:solidFill>
                <a:srgbClr val="000000"/>
              </a:solidFill>
              <a:prstDash val="solid"/>
              <a:miter lim="8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05" name="Shape 263"/>
            <p:cNvSpPr txBox="1"/>
            <p:nvPr/>
          </p:nvSpPr>
          <p:spPr>
            <a:xfrm>
              <a:off x="252552" y="0"/>
              <a:ext cx="1603264" cy="2946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t">
              <a:spAutoFit/>
            </a:bodyPr>
            <a:lstStyle>
              <a:lvl1pPr>
                <a:defRPr b="1">
                  <a:latin typeface="Calibri"/>
                  <a:ea typeface="Calibri"/>
                  <a:cs typeface="Calibri"/>
                  <a:sym typeface="Calibri"/>
                </a:defRPr>
              </a:lvl1pPr>
            </a:lstStyle>
            <a:p>
              <a:r>
                <a:t>Honolulu</a:t>
              </a:r>
            </a:p>
          </p:txBody>
        </p:sp>
      </p:grpSp>
      <p:grpSp>
        <p:nvGrpSpPr>
          <p:cNvPr id="209" name="Shape 264"/>
          <p:cNvGrpSpPr/>
          <p:nvPr/>
        </p:nvGrpSpPr>
        <p:grpSpPr>
          <a:xfrm>
            <a:off x="2763946" y="2656375"/>
            <a:ext cx="1603264" cy="572557"/>
            <a:chOff x="0" y="0"/>
            <a:chExt cx="1603262" cy="572556"/>
          </a:xfrm>
        </p:grpSpPr>
        <p:sp>
          <p:nvSpPr>
            <p:cNvPr id="207" name="Shape 265"/>
            <p:cNvSpPr/>
            <p:nvPr/>
          </p:nvSpPr>
          <p:spPr>
            <a:xfrm>
              <a:off x="351417" y="284688"/>
              <a:ext cx="287870" cy="287869"/>
            </a:xfrm>
            <a:prstGeom prst="ellipse">
              <a:avLst/>
            </a:prstGeom>
            <a:solidFill>
              <a:srgbClr val="42A660"/>
            </a:solidFill>
            <a:ln w="12700" cap="flat">
              <a:solidFill>
                <a:srgbClr val="000000"/>
              </a:solidFill>
              <a:prstDash val="solid"/>
              <a:miter lim="8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08" name="Shape 266"/>
            <p:cNvSpPr txBox="1"/>
            <p:nvPr/>
          </p:nvSpPr>
          <p:spPr>
            <a:xfrm>
              <a:off x="0" y="0"/>
              <a:ext cx="1603263" cy="294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t">
              <a:spAutoFit/>
            </a:bodyPr>
            <a:lstStyle>
              <a:lvl1pPr>
                <a:defRPr b="1">
                  <a:latin typeface="Calibri"/>
                  <a:ea typeface="Calibri"/>
                  <a:cs typeface="Calibri"/>
                  <a:sym typeface="Calibri"/>
                </a:defRPr>
              </a:lvl1pPr>
            </a:lstStyle>
            <a:p>
              <a:r>
                <a:t>Salt Lake City</a:t>
              </a:r>
            </a:p>
          </p:txBody>
        </p:sp>
      </p:grpSp>
      <p:grpSp>
        <p:nvGrpSpPr>
          <p:cNvPr id="212" name="Shape 270"/>
          <p:cNvGrpSpPr/>
          <p:nvPr/>
        </p:nvGrpSpPr>
        <p:grpSpPr>
          <a:xfrm>
            <a:off x="4991401" y="4959691"/>
            <a:ext cx="1877181" cy="297825"/>
            <a:chOff x="0" y="0"/>
            <a:chExt cx="1877180" cy="297824"/>
          </a:xfrm>
        </p:grpSpPr>
        <p:sp>
          <p:nvSpPr>
            <p:cNvPr id="210" name="Shape 271"/>
            <p:cNvSpPr/>
            <p:nvPr/>
          </p:nvSpPr>
          <p:spPr>
            <a:xfrm>
              <a:off x="0" y="9955"/>
              <a:ext cx="287869" cy="287870"/>
            </a:xfrm>
            <a:prstGeom prst="ellipse">
              <a:avLst/>
            </a:prstGeom>
            <a:solidFill>
              <a:srgbClr val="42A660"/>
            </a:solidFill>
            <a:ln w="12700" cap="flat">
              <a:solidFill>
                <a:srgbClr val="000000"/>
              </a:solidFill>
              <a:prstDash val="solid"/>
              <a:miter lim="8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11" name="Shape 272"/>
            <p:cNvSpPr txBox="1"/>
            <p:nvPr/>
          </p:nvSpPr>
          <p:spPr>
            <a:xfrm>
              <a:off x="273917" y="0"/>
              <a:ext cx="1603264" cy="2946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t">
              <a:spAutoFit/>
            </a:bodyPr>
            <a:lstStyle>
              <a:lvl1pPr>
                <a:defRPr b="1">
                  <a:latin typeface="Calibri"/>
                  <a:ea typeface="Calibri"/>
                  <a:cs typeface="Calibri"/>
                  <a:sym typeface="Calibri"/>
                </a:defRPr>
              </a:lvl1pPr>
            </a:lstStyle>
            <a:p>
              <a:r>
                <a:t>Austin</a:t>
              </a:r>
            </a:p>
          </p:txBody>
        </p:sp>
      </p:grpSp>
      <p:grpSp>
        <p:nvGrpSpPr>
          <p:cNvPr id="215" name="Shape 273"/>
          <p:cNvGrpSpPr/>
          <p:nvPr/>
        </p:nvGrpSpPr>
        <p:grpSpPr>
          <a:xfrm>
            <a:off x="3015016" y="4526431"/>
            <a:ext cx="1884199" cy="301714"/>
            <a:chOff x="0" y="0"/>
            <a:chExt cx="1884198" cy="301713"/>
          </a:xfrm>
        </p:grpSpPr>
        <p:sp>
          <p:nvSpPr>
            <p:cNvPr id="213" name="Shape 274"/>
            <p:cNvSpPr/>
            <p:nvPr/>
          </p:nvSpPr>
          <p:spPr>
            <a:xfrm>
              <a:off x="0" y="0"/>
              <a:ext cx="287869" cy="287869"/>
            </a:xfrm>
            <a:prstGeom prst="ellipse">
              <a:avLst/>
            </a:prstGeom>
            <a:solidFill>
              <a:srgbClr val="42A660"/>
            </a:solidFill>
            <a:ln w="12700" cap="flat">
              <a:solidFill>
                <a:srgbClr val="000000"/>
              </a:solidFill>
              <a:prstDash val="solid"/>
              <a:miter lim="8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14" name="Shape 275"/>
            <p:cNvSpPr txBox="1"/>
            <p:nvPr/>
          </p:nvSpPr>
          <p:spPr>
            <a:xfrm>
              <a:off x="280935" y="7113"/>
              <a:ext cx="1603264" cy="294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t">
              <a:spAutoFit/>
            </a:bodyPr>
            <a:lstStyle>
              <a:lvl1pPr>
                <a:defRPr b="1">
                  <a:latin typeface="Calibri"/>
                  <a:ea typeface="Calibri"/>
                  <a:cs typeface="Calibri"/>
                  <a:sym typeface="Calibri"/>
                </a:defRPr>
              </a:lvl1pPr>
            </a:lstStyle>
            <a:p>
              <a:r>
                <a:t>Tucson</a:t>
              </a:r>
            </a:p>
          </p:txBody>
        </p:sp>
      </p:grpSp>
      <p:grpSp>
        <p:nvGrpSpPr>
          <p:cNvPr id="218" name="Shape 276"/>
          <p:cNvGrpSpPr/>
          <p:nvPr/>
        </p:nvGrpSpPr>
        <p:grpSpPr>
          <a:xfrm>
            <a:off x="2912012" y="3871124"/>
            <a:ext cx="1843062" cy="301667"/>
            <a:chOff x="0" y="0"/>
            <a:chExt cx="1843060" cy="301666"/>
          </a:xfrm>
        </p:grpSpPr>
        <p:sp>
          <p:nvSpPr>
            <p:cNvPr id="216" name="Shape 277"/>
            <p:cNvSpPr/>
            <p:nvPr/>
          </p:nvSpPr>
          <p:spPr>
            <a:xfrm>
              <a:off x="0" y="13797"/>
              <a:ext cx="287867" cy="287870"/>
            </a:xfrm>
            <a:prstGeom prst="ellipse">
              <a:avLst/>
            </a:prstGeom>
            <a:solidFill>
              <a:srgbClr val="42A660"/>
            </a:solidFill>
            <a:ln w="12700" cap="flat">
              <a:solidFill>
                <a:srgbClr val="000000"/>
              </a:solidFill>
              <a:prstDash val="solid"/>
              <a:miter lim="8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17" name="Shape 278"/>
            <p:cNvSpPr txBox="1"/>
            <p:nvPr/>
          </p:nvSpPr>
          <p:spPr>
            <a:xfrm>
              <a:off x="239798" y="0"/>
              <a:ext cx="1603263" cy="2946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t">
              <a:spAutoFit/>
            </a:bodyPr>
            <a:lstStyle>
              <a:lvl1pPr>
                <a:defRPr b="1">
                  <a:latin typeface="Calibri"/>
                  <a:ea typeface="Calibri"/>
                  <a:cs typeface="Calibri"/>
                  <a:sym typeface="Calibri"/>
                </a:defRPr>
              </a:lvl1pPr>
            </a:lstStyle>
            <a:p>
              <a:r>
                <a:t>Phoenix</a:t>
              </a:r>
            </a:p>
          </p:txBody>
        </p:sp>
      </p:grpSp>
      <p:grpSp>
        <p:nvGrpSpPr>
          <p:cNvPr id="221" name="Shape 279"/>
          <p:cNvGrpSpPr/>
          <p:nvPr/>
        </p:nvGrpSpPr>
        <p:grpSpPr>
          <a:xfrm>
            <a:off x="4051899" y="3168799"/>
            <a:ext cx="1891130" cy="299726"/>
            <a:chOff x="0" y="0"/>
            <a:chExt cx="1891128" cy="299725"/>
          </a:xfrm>
        </p:grpSpPr>
        <p:sp>
          <p:nvSpPr>
            <p:cNvPr id="219" name="Shape 280"/>
            <p:cNvSpPr/>
            <p:nvPr/>
          </p:nvSpPr>
          <p:spPr>
            <a:xfrm>
              <a:off x="0" y="11856"/>
              <a:ext cx="287867" cy="287870"/>
            </a:xfrm>
            <a:prstGeom prst="ellipse">
              <a:avLst/>
            </a:prstGeom>
            <a:solidFill>
              <a:srgbClr val="42A660"/>
            </a:solidFill>
            <a:ln w="12700" cap="flat">
              <a:solidFill>
                <a:srgbClr val="000000"/>
              </a:solidFill>
              <a:prstDash val="solid"/>
              <a:miter lim="8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20" name="Shape 281"/>
            <p:cNvSpPr txBox="1"/>
            <p:nvPr/>
          </p:nvSpPr>
          <p:spPr>
            <a:xfrm>
              <a:off x="287866" y="0"/>
              <a:ext cx="1603263" cy="2946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t">
              <a:spAutoFit/>
            </a:bodyPr>
            <a:lstStyle>
              <a:lvl1pPr>
                <a:defRPr b="1">
                  <a:latin typeface="Calibri"/>
                  <a:ea typeface="Calibri"/>
                  <a:cs typeface="Calibri"/>
                  <a:sym typeface="Calibri"/>
                </a:defRPr>
              </a:lvl1pPr>
            </a:lstStyle>
            <a:p>
              <a:r>
                <a:t>Denver</a:t>
              </a:r>
            </a:p>
          </p:txBody>
        </p:sp>
      </p:grpSp>
      <p:grpSp>
        <p:nvGrpSpPr>
          <p:cNvPr id="224" name="Shape 282"/>
          <p:cNvGrpSpPr/>
          <p:nvPr/>
        </p:nvGrpSpPr>
        <p:grpSpPr>
          <a:xfrm>
            <a:off x="4023890" y="3533850"/>
            <a:ext cx="2064774" cy="320837"/>
            <a:chOff x="0" y="0"/>
            <a:chExt cx="2064773" cy="320836"/>
          </a:xfrm>
        </p:grpSpPr>
        <p:sp>
          <p:nvSpPr>
            <p:cNvPr id="222" name="Shape 283"/>
            <p:cNvSpPr/>
            <p:nvPr/>
          </p:nvSpPr>
          <p:spPr>
            <a:xfrm>
              <a:off x="0" y="0"/>
              <a:ext cx="274321" cy="287869"/>
            </a:xfrm>
            <a:prstGeom prst="ellipse">
              <a:avLst/>
            </a:prstGeom>
            <a:solidFill>
              <a:srgbClr val="42A660"/>
            </a:solidFill>
            <a:ln w="12700" cap="flat">
              <a:solidFill>
                <a:srgbClr val="000000"/>
              </a:solidFill>
              <a:prstDash val="solid"/>
              <a:miter lim="8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23" name="Shape 284"/>
            <p:cNvSpPr txBox="1"/>
            <p:nvPr/>
          </p:nvSpPr>
          <p:spPr>
            <a:xfrm>
              <a:off x="243322" y="26236"/>
              <a:ext cx="1821452" cy="294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t">
              <a:spAutoFit/>
            </a:bodyPr>
            <a:lstStyle>
              <a:lvl1pPr>
                <a:defRPr b="1">
                  <a:latin typeface="Calibri"/>
                  <a:ea typeface="Calibri"/>
                  <a:cs typeface="Calibri"/>
                  <a:sym typeface="Calibri"/>
                </a:defRPr>
              </a:lvl1pPr>
            </a:lstStyle>
            <a:p>
              <a:r>
                <a:t>Colorado Springs</a:t>
              </a:r>
            </a:p>
          </p:txBody>
        </p:sp>
      </p:grpSp>
      <p:grpSp>
        <p:nvGrpSpPr>
          <p:cNvPr id="227" name="Shape 285"/>
          <p:cNvGrpSpPr/>
          <p:nvPr/>
        </p:nvGrpSpPr>
        <p:grpSpPr>
          <a:xfrm>
            <a:off x="7201844" y="2638806"/>
            <a:ext cx="1603264" cy="302258"/>
            <a:chOff x="0" y="0"/>
            <a:chExt cx="1603263" cy="302257"/>
          </a:xfrm>
        </p:grpSpPr>
        <p:sp>
          <p:nvSpPr>
            <p:cNvPr id="225" name="Shape 286"/>
            <p:cNvSpPr/>
            <p:nvPr/>
          </p:nvSpPr>
          <p:spPr>
            <a:xfrm>
              <a:off x="0" y="14388"/>
              <a:ext cx="287869" cy="287870"/>
            </a:xfrm>
            <a:prstGeom prst="ellipse">
              <a:avLst/>
            </a:prstGeom>
            <a:solidFill>
              <a:srgbClr val="42A660"/>
            </a:solidFill>
            <a:ln w="12700" cap="flat">
              <a:solidFill>
                <a:srgbClr val="000000"/>
              </a:solidFill>
              <a:prstDash val="solid"/>
              <a:miter lim="8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26" name="Shape 287"/>
            <p:cNvSpPr txBox="1"/>
            <p:nvPr/>
          </p:nvSpPr>
          <p:spPr>
            <a:xfrm>
              <a:off x="251415" y="0"/>
              <a:ext cx="1351849" cy="2946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t">
              <a:spAutoFit/>
            </a:bodyPr>
            <a:lstStyle>
              <a:lvl1pPr>
                <a:defRPr b="1">
                  <a:latin typeface="Calibri"/>
                  <a:ea typeface="Calibri"/>
                  <a:cs typeface="Calibri"/>
                  <a:sym typeface="Calibri"/>
                </a:defRPr>
              </a:lvl1pPr>
            </a:lstStyle>
            <a:p>
              <a:r>
                <a:t>Detroit</a:t>
              </a:r>
            </a:p>
          </p:txBody>
        </p:sp>
      </p:grpSp>
      <p:grpSp>
        <p:nvGrpSpPr>
          <p:cNvPr id="230" name="Shape 288"/>
          <p:cNvGrpSpPr/>
          <p:nvPr/>
        </p:nvGrpSpPr>
        <p:grpSpPr>
          <a:xfrm>
            <a:off x="3769293" y="4145083"/>
            <a:ext cx="1784621" cy="309840"/>
            <a:chOff x="0" y="0"/>
            <a:chExt cx="1784619" cy="309839"/>
          </a:xfrm>
        </p:grpSpPr>
        <p:sp>
          <p:nvSpPr>
            <p:cNvPr id="228" name="Shape 289"/>
            <p:cNvSpPr/>
            <p:nvPr/>
          </p:nvSpPr>
          <p:spPr>
            <a:xfrm>
              <a:off x="-1" y="21970"/>
              <a:ext cx="287869" cy="287870"/>
            </a:xfrm>
            <a:prstGeom prst="ellipse">
              <a:avLst/>
            </a:prstGeom>
            <a:solidFill>
              <a:srgbClr val="42A660"/>
            </a:solidFill>
            <a:ln w="12700" cap="flat">
              <a:solidFill>
                <a:srgbClr val="000000"/>
              </a:solidFill>
              <a:prstDash val="solid"/>
              <a:miter lim="8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29" name="Shape 290"/>
            <p:cNvSpPr txBox="1"/>
            <p:nvPr/>
          </p:nvSpPr>
          <p:spPr>
            <a:xfrm>
              <a:off x="249207" y="-1"/>
              <a:ext cx="1535413" cy="294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t">
              <a:spAutoFit/>
            </a:bodyPr>
            <a:lstStyle>
              <a:lvl1pPr>
                <a:defRPr b="1">
                  <a:latin typeface="Calibri"/>
                  <a:ea typeface="Calibri"/>
                  <a:cs typeface="Calibri"/>
                  <a:sym typeface="Calibri"/>
                </a:defRPr>
              </a:lvl1pPr>
            </a:lstStyle>
            <a:p>
              <a:r>
                <a:t>Albuquerque</a:t>
              </a:r>
            </a:p>
          </p:txBody>
        </p:sp>
      </p:grpSp>
      <p:pic>
        <p:nvPicPr>
          <p:cNvPr id="231" name="Shape 291" descr="Shape 291"/>
          <p:cNvPicPr>
            <a:picLocks noChangeAspect="1"/>
          </p:cNvPicPr>
          <p:nvPr/>
        </p:nvPicPr>
        <p:blipFill>
          <a:blip r:embed="rId3">
            <a:extLst/>
          </a:blip>
          <a:stretch>
            <a:fillRect/>
          </a:stretch>
        </p:blipFill>
        <p:spPr>
          <a:xfrm>
            <a:off x="8565171" y="4205520"/>
            <a:ext cx="2973684" cy="1936673"/>
          </a:xfrm>
          <a:prstGeom prst="rect">
            <a:avLst/>
          </a:prstGeom>
          <a:ln>
            <a:solidFill>
              <a:srgbClr val="000000"/>
            </a:solidFill>
          </a:ln>
        </p:spPr>
      </p:pic>
      <p:grpSp>
        <p:nvGrpSpPr>
          <p:cNvPr id="234" name="Shape 292"/>
          <p:cNvGrpSpPr/>
          <p:nvPr/>
        </p:nvGrpSpPr>
        <p:grpSpPr>
          <a:xfrm>
            <a:off x="10069731" y="4947125"/>
            <a:ext cx="1321573" cy="269201"/>
            <a:chOff x="0" y="0"/>
            <a:chExt cx="1321572" cy="269199"/>
          </a:xfrm>
        </p:grpSpPr>
        <p:sp>
          <p:nvSpPr>
            <p:cNvPr id="232" name="Shape 293"/>
            <p:cNvSpPr/>
            <p:nvPr/>
          </p:nvSpPr>
          <p:spPr>
            <a:xfrm flipH="1">
              <a:off x="0" y="134929"/>
              <a:ext cx="66703" cy="66703"/>
            </a:xfrm>
            <a:prstGeom prst="ellipse">
              <a:avLst/>
            </a:prstGeom>
            <a:solidFill>
              <a:srgbClr val="42A660"/>
            </a:solidFill>
            <a:ln w="12700" cap="flat">
              <a:solidFill>
                <a:srgbClr val="000000"/>
              </a:solidFill>
              <a:prstDash val="solid"/>
              <a:miter lim="8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33" name="Shape 294"/>
            <p:cNvSpPr txBox="1"/>
            <p:nvPr/>
          </p:nvSpPr>
          <p:spPr>
            <a:xfrm>
              <a:off x="46650" y="0"/>
              <a:ext cx="1274923" cy="2692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t">
              <a:spAutoFit/>
            </a:bodyPr>
            <a:lstStyle>
              <a:lvl1pPr>
                <a:defRPr sz="1200" b="1">
                  <a:latin typeface="Calibri"/>
                  <a:ea typeface="Calibri"/>
                  <a:cs typeface="Calibri"/>
                  <a:sym typeface="Calibri"/>
                </a:defRPr>
              </a:lvl1pPr>
            </a:lstStyle>
            <a:p>
              <a:r>
                <a:t>Paris</a:t>
              </a:r>
            </a:p>
          </p:txBody>
        </p:sp>
      </p:grpSp>
      <p:grpSp>
        <p:nvGrpSpPr>
          <p:cNvPr id="237" name="Shape 292"/>
          <p:cNvGrpSpPr/>
          <p:nvPr/>
        </p:nvGrpSpPr>
        <p:grpSpPr>
          <a:xfrm>
            <a:off x="10162085" y="5776579"/>
            <a:ext cx="1398038" cy="285103"/>
            <a:chOff x="0" y="0"/>
            <a:chExt cx="1398036" cy="285101"/>
          </a:xfrm>
        </p:grpSpPr>
        <p:sp>
          <p:nvSpPr>
            <p:cNvPr id="235" name="Shape 293"/>
            <p:cNvSpPr/>
            <p:nvPr/>
          </p:nvSpPr>
          <p:spPr>
            <a:xfrm flipH="1">
              <a:off x="80825" y="0"/>
              <a:ext cx="73143" cy="66703"/>
            </a:xfrm>
            <a:prstGeom prst="ellipse">
              <a:avLst/>
            </a:prstGeom>
            <a:solidFill>
              <a:srgbClr val="42A660"/>
            </a:solidFill>
            <a:ln w="12700" cap="flat">
              <a:solidFill>
                <a:srgbClr val="000000"/>
              </a:solidFill>
              <a:prstDash val="solid"/>
              <a:miter lim="8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36" name="Shape 294"/>
            <p:cNvSpPr txBox="1"/>
            <p:nvPr/>
          </p:nvSpPr>
          <p:spPr>
            <a:xfrm>
              <a:off x="0" y="15901"/>
              <a:ext cx="1398037" cy="269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t">
              <a:spAutoFit/>
            </a:bodyPr>
            <a:lstStyle>
              <a:lvl1pPr>
                <a:defRPr sz="1200" b="1">
                  <a:latin typeface="Calibri"/>
                  <a:ea typeface="Calibri"/>
                  <a:cs typeface="Calibri"/>
                  <a:sym typeface="Calibri"/>
                </a:defRPr>
              </a:lvl1pPr>
            </a:lstStyle>
            <a:p>
              <a:r>
                <a:t>Johannesburg</a:t>
              </a:r>
            </a:p>
          </p:txBody>
        </p:sp>
      </p:grpSp>
      <p:grpSp>
        <p:nvGrpSpPr>
          <p:cNvPr id="240" name="Shape 292"/>
          <p:cNvGrpSpPr/>
          <p:nvPr/>
        </p:nvGrpSpPr>
        <p:grpSpPr>
          <a:xfrm>
            <a:off x="8893632" y="4826129"/>
            <a:ext cx="1274923" cy="295903"/>
            <a:chOff x="0" y="0"/>
            <a:chExt cx="1274921" cy="295902"/>
          </a:xfrm>
        </p:grpSpPr>
        <p:sp>
          <p:nvSpPr>
            <p:cNvPr id="238" name="Shape 293"/>
            <p:cNvSpPr/>
            <p:nvPr/>
          </p:nvSpPr>
          <p:spPr>
            <a:xfrm flipH="1">
              <a:off x="113608" y="229200"/>
              <a:ext cx="66703" cy="66703"/>
            </a:xfrm>
            <a:prstGeom prst="ellipse">
              <a:avLst/>
            </a:prstGeom>
            <a:solidFill>
              <a:srgbClr val="42A660"/>
            </a:solidFill>
            <a:ln w="12700" cap="flat">
              <a:solidFill>
                <a:srgbClr val="000000"/>
              </a:solidFill>
              <a:prstDash val="solid"/>
              <a:miter lim="8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39" name="Shape 294"/>
            <p:cNvSpPr txBox="1"/>
            <p:nvPr/>
          </p:nvSpPr>
          <p:spPr>
            <a:xfrm>
              <a:off x="0" y="-1"/>
              <a:ext cx="1274922" cy="269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t">
              <a:spAutoFit/>
            </a:bodyPr>
            <a:lstStyle>
              <a:lvl1pPr>
                <a:defRPr sz="1200" b="1">
                  <a:latin typeface="Calibri"/>
                  <a:ea typeface="Calibri"/>
                  <a:cs typeface="Calibri"/>
                  <a:sym typeface="Calibri"/>
                </a:defRPr>
              </a:lvl1pPr>
            </a:lstStyle>
            <a:p>
              <a:r>
                <a:t>Vancouver</a:t>
              </a:r>
            </a:p>
          </p:txBody>
        </p:sp>
      </p:grpSp>
      <p:sp>
        <p:nvSpPr>
          <p:cNvPr id="241" name="Shape 281"/>
          <p:cNvSpPr txBox="1"/>
          <p:nvPr/>
        </p:nvSpPr>
        <p:spPr>
          <a:xfrm>
            <a:off x="4367209" y="2782782"/>
            <a:ext cx="1603264" cy="294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b="1">
                <a:latin typeface="Calibri"/>
                <a:ea typeface="Calibri"/>
                <a:cs typeface="Calibri"/>
                <a:sym typeface="Calibri"/>
              </a:defRPr>
            </a:lvl1pPr>
          </a:lstStyle>
          <a:p>
            <a:r>
              <a:t>Ft. Collins</a:t>
            </a:r>
          </a:p>
        </p:txBody>
      </p:sp>
      <p:sp>
        <p:nvSpPr>
          <p:cNvPr id="242" name="Shape 280"/>
          <p:cNvSpPr/>
          <p:nvPr/>
        </p:nvSpPr>
        <p:spPr>
          <a:xfrm>
            <a:off x="4103034" y="2831831"/>
            <a:ext cx="287869" cy="287869"/>
          </a:xfrm>
          <a:prstGeom prst="ellipse">
            <a:avLst/>
          </a:prstGeom>
          <a:solidFill>
            <a:srgbClr val="42A660"/>
          </a:solidFill>
          <a:ln w="12700">
            <a:solidFill>
              <a:srgbClr val="000000"/>
            </a:solidFill>
            <a:miter/>
          </a:ln>
        </p:spPr>
        <p:txBody>
          <a:bodyPr lIns="45719" rIns="45719" anchor="ctr"/>
          <a:lstStyle/>
          <a:p>
            <a:pPr algn="ctr">
              <a:defRPr sz="1800">
                <a:solidFill>
                  <a:srgbClr val="FFFFFF"/>
                </a:solidFill>
                <a:latin typeface="Calibri"/>
                <a:ea typeface="Calibri"/>
                <a:cs typeface="Calibri"/>
                <a:sym typeface="Calibri"/>
              </a:defRPr>
            </a:pPr>
            <a:endParaRPr/>
          </a:p>
        </p:txBody>
      </p:sp>
      <p:sp>
        <p:nvSpPr>
          <p:cNvPr id="243" name="Shape 271"/>
          <p:cNvSpPr/>
          <p:nvPr/>
        </p:nvSpPr>
        <p:spPr>
          <a:xfrm>
            <a:off x="6057372" y="3541160"/>
            <a:ext cx="287869" cy="287869"/>
          </a:xfrm>
          <a:prstGeom prst="ellipse">
            <a:avLst/>
          </a:prstGeom>
          <a:solidFill>
            <a:srgbClr val="42A660"/>
          </a:solidFill>
          <a:ln w="12700">
            <a:solidFill>
              <a:srgbClr val="000000"/>
            </a:solidFill>
            <a:miter/>
          </a:ln>
        </p:spPr>
        <p:txBody>
          <a:bodyPr lIns="45719" rIns="45719" anchor="ctr"/>
          <a:lstStyle/>
          <a:p>
            <a:pPr algn="ctr">
              <a:defRPr sz="1800">
                <a:solidFill>
                  <a:srgbClr val="FFFFFF"/>
                </a:solidFill>
                <a:latin typeface="Calibri"/>
                <a:ea typeface="Calibri"/>
                <a:cs typeface="Calibri"/>
                <a:sym typeface="Calibri"/>
              </a:defRPr>
            </a:pPr>
            <a:endParaRPr/>
          </a:p>
        </p:txBody>
      </p:sp>
      <p:sp>
        <p:nvSpPr>
          <p:cNvPr id="244" name="Shape 272"/>
          <p:cNvSpPr txBox="1"/>
          <p:nvPr/>
        </p:nvSpPr>
        <p:spPr>
          <a:xfrm>
            <a:off x="6324596" y="3527228"/>
            <a:ext cx="1603264" cy="294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b="1">
                <a:latin typeface="Calibri"/>
                <a:ea typeface="Calibri"/>
                <a:cs typeface="Calibri"/>
                <a:sym typeface="Calibri"/>
              </a:defRPr>
            </a:lvl1pPr>
          </a:lstStyle>
          <a:p>
            <a:r>
              <a:t>Kansas City</a:t>
            </a:r>
          </a:p>
        </p:txBody>
      </p:sp>
      <p:grpSp>
        <p:nvGrpSpPr>
          <p:cNvPr id="247" name="Shape 285"/>
          <p:cNvGrpSpPr/>
          <p:nvPr/>
        </p:nvGrpSpPr>
        <p:grpSpPr>
          <a:xfrm>
            <a:off x="6579544" y="2894495"/>
            <a:ext cx="1628664" cy="369112"/>
            <a:chOff x="0" y="-23711"/>
            <a:chExt cx="1628663" cy="369111"/>
          </a:xfrm>
        </p:grpSpPr>
        <p:sp>
          <p:nvSpPr>
            <p:cNvPr id="245" name="Shape 286"/>
            <p:cNvSpPr/>
            <p:nvPr/>
          </p:nvSpPr>
          <p:spPr>
            <a:xfrm>
              <a:off x="0" y="-23712"/>
              <a:ext cx="287869" cy="287870"/>
            </a:xfrm>
            <a:prstGeom prst="ellipse">
              <a:avLst/>
            </a:prstGeom>
            <a:solidFill>
              <a:srgbClr val="42A660"/>
            </a:solidFill>
            <a:ln w="12700" cap="flat">
              <a:solidFill>
                <a:srgbClr val="000000"/>
              </a:solidFill>
              <a:prstDash val="solid"/>
              <a:miter lim="8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46" name="Shape 287"/>
            <p:cNvSpPr txBox="1"/>
            <p:nvPr/>
          </p:nvSpPr>
          <p:spPr>
            <a:xfrm>
              <a:off x="276815" y="50800"/>
              <a:ext cx="1351849" cy="2946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t">
              <a:spAutoFit/>
            </a:bodyPr>
            <a:lstStyle>
              <a:lvl1pPr>
                <a:defRPr b="1">
                  <a:latin typeface="Calibri"/>
                  <a:ea typeface="Calibri"/>
                  <a:cs typeface="Calibri"/>
                  <a:sym typeface="Calibri"/>
                </a:defRPr>
              </a:lvl1pPr>
            </a:lstStyle>
            <a:p>
              <a:r>
                <a:t>Chicago</a:t>
              </a:r>
            </a:p>
          </p:txBody>
        </p:sp>
      </p:grpSp>
      <p:grpSp>
        <p:nvGrpSpPr>
          <p:cNvPr id="250" name="Shape 285"/>
          <p:cNvGrpSpPr/>
          <p:nvPr/>
        </p:nvGrpSpPr>
        <p:grpSpPr>
          <a:xfrm>
            <a:off x="7199259" y="4178963"/>
            <a:ext cx="1351849" cy="294601"/>
            <a:chOff x="-751885" y="11023"/>
            <a:chExt cx="1351848" cy="294599"/>
          </a:xfrm>
        </p:grpSpPr>
        <p:sp>
          <p:nvSpPr>
            <p:cNvPr id="248" name="Shape 286"/>
            <p:cNvSpPr/>
            <p:nvPr/>
          </p:nvSpPr>
          <p:spPr>
            <a:xfrm>
              <a:off x="0" y="14388"/>
              <a:ext cx="287869" cy="287870"/>
            </a:xfrm>
            <a:prstGeom prst="ellipse">
              <a:avLst/>
            </a:prstGeom>
            <a:solidFill>
              <a:srgbClr val="42A660"/>
            </a:solidFill>
            <a:ln w="12700" cap="flat">
              <a:solidFill>
                <a:srgbClr val="000000"/>
              </a:solidFill>
              <a:prstDash val="solid"/>
              <a:miter lim="8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49" name="Shape 287"/>
            <p:cNvSpPr txBox="1"/>
            <p:nvPr/>
          </p:nvSpPr>
          <p:spPr>
            <a:xfrm>
              <a:off x="-751886" y="11023"/>
              <a:ext cx="1351849" cy="294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t">
              <a:spAutoFit/>
            </a:bodyPr>
            <a:lstStyle>
              <a:lvl1pPr>
                <a:defRPr b="1">
                  <a:latin typeface="Calibri"/>
                  <a:ea typeface="Calibri"/>
                  <a:cs typeface="Calibri"/>
                  <a:sym typeface="Calibri"/>
                </a:defRPr>
              </a:lvl1pPr>
            </a:lstStyle>
            <a:p>
              <a:r>
                <a:t>Durham</a:t>
              </a:r>
            </a:p>
          </p:txBody>
        </p:sp>
      </p:grpSp>
      <p:grpSp>
        <p:nvGrpSpPr>
          <p:cNvPr id="253" name="Shape 285"/>
          <p:cNvGrpSpPr/>
          <p:nvPr/>
        </p:nvGrpSpPr>
        <p:grpSpPr>
          <a:xfrm>
            <a:off x="4991236" y="1694061"/>
            <a:ext cx="1351849" cy="557335"/>
            <a:chOff x="-734931" y="-255076"/>
            <a:chExt cx="1351848" cy="557333"/>
          </a:xfrm>
        </p:grpSpPr>
        <p:sp>
          <p:nvSpPr>
            <p:cNvPr id="251" name="Shape 286"/>
            <p:cNvSpPr/>
            <p:nvPr/>
          </p:nvSpPr>
          <p:spPr>
            <a:xfrm>
              <a:off x="0" y="14388"/>
              <a:ext cx="287869" cy="287870"/>
            </a:xfrm>
            <a:prstGeom prst="ellipse">
              <a:avLst/>
            </a:prstGeom>
            <a:solidFill>
              <a:srgbClr val="42A660"/>
            </a:solidFill>
            <a:ln w="12700" cap="flat">
              <a:solidFill>
                <a:srgbClr val="000000"/>
              </a:solidFill>
              <a:prstDash val="solid"/>
              <a:miter lim="8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52" name="Shape 287"/>
            <p:cNvSpPr txBox="1"/>
            <p:nvPr/>
          </p:nvSpPr>
          <p:spPr>
            <a:xfrm>
              <a:off x="-734932" y="-255077"/>
              <a:ext cx="1351849" cy="497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t">
              <a:spAutoFit/>
            </a:bodyPr>
            <a:lstStyle/>
            <a:p>
              <a:pPr>
                <a:defRPr b="1">
                  <a:latin typeface="Calibri"/>
                  <a:ea typeface="Calibri"/>
                  <a:cs typeface="Calibri"/>
                  <a:sym typeface="Calibri"/>
                </a:defRPr>
              </a:pPr>
              <a:r>
                <a:t>Minneapolis-</a:t>
              </a:r>
            </a:p>
            <a:p>
              <a:pPr>
                <a:defRPr b="1">
                  <a:latin typeface="Calibri"/>
                  <a:ea typeface="Calibri"/>
                  <a:cs typeface="Calibri"/>
                  <a:sym typeface="Calibri"/>
                </a:defRPr>
              </a:pPr>
              <a:r>
                <a:t>St Paul</a:t>
              </a:r>
            </a:p>
          </p:txBody>
        </p:sp>
      </p:grpSp>
      <p:grpSp>
        <p:nvGrpSpPr>
          <p:cNvPr id="256" name="Shape 285"/>
          <p:cNvGrpSpPr/>
          <p:nvPr/>
        </p:nvGrpSpPr>
        <p:grpSpPr>
          <a:xfrm>
            <a:off x="6630344" y="3173933"/>
            <a:ext cx="1988574" cy="631098"/>
            <a:chOff x="0" y="64402"/>
            <a:chExt cx="1988572" cy="631096"/>
          </a:xfrm>
        </p:grpSpPr>
        <p:sp>
          <p:nvSpPr>
            <p:cNvPr id="254" name="Shape 286"/>
            <p:cNvSpPr/>
            <p:nvPr/>
          </p:nvSpPr>
          <p:spPr>
            <a:xfrm>
              <a:off x="-1" y="81741"/>
              <a:ext cx="278467" cy="300030"/>
            </a:xfrm>
            <a:prstGeom prst="ellipse">
              <a:avLst/>
            </a:prstGeom>
            <a:solidFill>
              <a:srgbClr val="42A660"/>
            </a:solidFill>
            <a:ln w="12700" cap="flat">
              <a:solidFill>
                <a:srgbClr val="000000"/>
              </a:solidFill>
              <a:prstDash val="solid"/>
              <a:miter lim="8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55" name="Shape 287"/>
            <p:cNvSpPr txBox="1"/>
            <p:nvPr/>
          </p:nvSpPr>
          <p:spPr>
            <a:xfrm>
              <a:off x="274738" y="64402"/>
              <a:ext cx="1713835" cy="63109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t">
              <a:noAutofit/>
            </a:bodyPr>
            <a:lstStyle>
              <a:lvl1pPr>
                <a:defRPr b="1">
                  <a:latin typeface="Calibri"/>
                  <a:ea typeface="Calibri"/>
                  <a:cs typeface="Calibri"/>
                  <a:sym typeface="Calibri"/>
                </a:defRPr>
              </a:lvl1pPr>
            </a:lstStyle>
            <a:p>
              <a:r>
                <a:t>Urbana-Champaign</a:t>
              </a:r>
            </a:p>
          </p:txBody>
        </p:sp>
      </p:grpSp>
      <p:grpSp>
        <p:nvGrpSpPr>
          <p:cNvPr id="259" name="Shape 285"/>
          <p:cNvGrpSpPr/>
          <p:nvPr/>
        </p:nvGrpSpPr>
        <p:grpSpPr>
          <a:xfrm>
            <a:off x="6782744" y="3961333"/>
            <a:ext cx="1988574" cy="631098"/>
            <a:chOff x="0" y="64402"/>
            <a:chExt cx="1988572" cy="631096"/>
          </a:xfrm>
        </p:grpSpPr>
        <p:sp>
          <p:nvSpPr>
            <p:cNvPr id="257" name="Shape 286"/>
            <p:cNvSpPr/>
            <p:nvPr/>
          </p:nvSpPr>
          <p:spPr>
            <a:xfrm>
              <a:off x="-1" y="81741"/>
              <a:ext cx="278467" cy="300030"/>
            </a:xfrm>
            <a:prstGeom prst="ellipse">
              <a:avLst/>
            </a:prstGeom>
            <a:solidFill>
              <a:srgbClr val="42A660"/>
            </a:solidFill>
            <a:ln w="12700" cap="flat">
              <a:solidFill>
                <a:srgbClr val="000000"/>
              </a:solidFill>
              <a:prstDash val="solid"/>
              <a:miter lim="8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58" name="Shape 287"/>
            <p:cNvSpPr txBox="1"/>
            <p:nvPr/>
          </p:nvSpPr>
          <p:spPr>
            <a:xfrm>
              <a:off x="274738" y="64402"/>
              <a:ext cx="1713835" cy="63109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t">
              <a:noAutofit/>
            </a:bodyPr>
            <a:lstStyle>
              <a:lvl1pPr>
                <a:defRPr b="1">
                  <a:latin typeface="Calibri"/>
                  <a:ea typeface="Calibri"/>
                  <a:cs typeface="Calibri"/>
                  <a:sym typeface="Calibri"/>
                </a:defRPr>
              </a:lvl1pPr>
            </a:lstStyle>
            <a:p>
              <a:r>
                <a:t>Nashville</a:t>
              </a: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93F1122E-19E5-4C71-A148-83781E741A2C}" type="slidenum">
              <a:rPr lang="en-US" smtClean="0">
                <a:solidFill>
                  <a:schemeClr val="bg1"/>
                </a:solidFill>
              </a:rPr>
              <a:t>4</a:t>
            </a:fld>
            <a:endParaRPr lang="en-US" dirty="0">
              <a:solidFill>
                <a:schemeClr val="bg1"/>
              </a:solidFill>
            </a:endParaRPr>
          </a:p>
        </p:txBody>
      </p:sp>
      <p:sp>
        <p:nvSpPr>
          <p:cNvPr id="8" name="Shape 244"/>
          <p:cNvSpPr txBox="1"/>
          <p:nvPr/>
        </p:nvSpPr>
        <p:spPr>
          <a:xfrm>
            <a:off x="245531" y="1053869"/>
            <a:ext cx="6764869" cy="523200"/>
          </a:xfrm>
          <a:prstGeom prst="rect">
            <a:avLst/>
          </a:prstGeom>
          <a:noFill/>
          <a:ln>
            <a:noFill/>
          </a:ln>
        </p:spPr>
        <p:txBody>
          <a:bodyPr lIns="91425" tIns="45700" rIns="91425" bIns="45700" anchor="t" anchorCtr="0">
            <a:noAutofit/>
          </a:bodyPr>
          <a:lstStyle/>
          <a:p>
            <a:pPr lvl="0">
              <a:buSzPct val="25000"/>
            </a:pPr>
            <a:r>
              <a:rPr lang="en-US" sz="2800" b="1" dirty="0">
                <a:ea typeface="Calibri"/>
                <a:cs typeface="Calibri"/>
                <a:sym typeface="Calibri"/>
              </a:rPr>
              <a:t>Why model land use change?</a:t>
            </a:r>
          </a:p>
        </p:txBody>
      </p:sp>
      <p:sp>
        <p:nvSpPr>
          <p:cNvPr id="10" name="TextBox 9"/>
          <p:cNvSpPr txBox="1"/>
          <p:nvPr/>
        </p:nvSpPr>
        <p:spPr>
          <a:xfrm>
            <a:off x="490684" y="1716538"/>
            <a:ext cx="7739396" cy="3939540"/>
          </a:xfrm>
          <a:prstGeom prst="rect">
            <a:avLst/>
          </a:prstGeom>
          <a:noFill/>
        </p:spPr>
        <p:txBody>
          <a:bodyPr wrap="square" rtlCol="0">
            <a:spAutoFit/>
          </a:bodyPr>
          <a:lstStyle/>
          <a:p>
            <a:pPr marL="285750" indent="-285750">
              <a:buFont typeface="Arial" panose="020B0604020202020204" pitchFamily="34" charset="0"/>
              <a:buChar char="•"/>
            </a:pPr>
            <a:r>
              <a:rPr lang="en-US" sz="2000" dirty="0"/>
              <a:t>To forecast socio-economic and travel outcomes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To evaluate alternative land use and transportation policies and assumptions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To provide policy makers and planners information needed to allocate scarce resources</a:t>
            </a:r>
          </a:p>
          <a:p>
            <a:endParaRPr lang="en-US" sz="2000" dirty="0"/>
          </a:p>
          <a:p>
            <a:r>
              <a:rPr lang="en-US" sz="2000" b="1" dirty="0"/>
              <a:t>At the regional level:</a:t>
            </a:r>
          </a:p>
          <a:p>
            <a:endParaRPr lang="en-US" sz="1000" dirty="0"/>
          </a:p>
          <a:p>
            <a:pPr marL="285750" indent="-285750">
              <a:buFont typeface="Arial" panose="020B0604020202020204" pitchFamily="34" charset="0"/>
              <a:buChar char="•"/>
            </a:pPr>
            <a:r>
              <a:rPr lang="en-US" sz="2000" dirty="0"/>
              <a:t>Metropolitan Planning Organizations (MPOs) forecast and model land use over 30 year horizons to inform Regional Transportation Plans (RTP)</a:t>
            </a:r>
          </a:p>
        </p:txBody>
      </p:sp>
      <p:pic>
        <p:nvPicPr>
          <p:cNvPr id="26" name="Picture 25"/>
          <p:cNvPicPr>
            <a:picLocks noChangeAspect="1"/>
          </p:cNvPicPr>
          <p:nvPr/>
        </p:nvPicPr>
        <p:blipFill>
          <a:blip r:embed="rId3"/>
          <a:stretch>
            <a:fillRect/>
          </a:stretch>
        </p:blipFill>
        <p:spPr>
          <a:xfrm>
            <a:off x="8230080" y="1096760"/>
            <a:ext cx="3799047" cy="4906010"/>
          </a:xfrm>
          <a:prstGeom prst="rect">
            <a:avLst/>
          </a:prstGeom>
        </p:spPr>
      </p:pic>
      <p:sp>
        <p:nvSpPr>
          <p:cNvPr id="27" name="TextBox 26"/>
          <p:cNvSpPr txBox="1"/>
          <p:nvPr/>
        </p:nvSpPr>
        <p:spPr>
          <a:xfrm>
            <a:off x="8681129" y="5948060"/>
            <a:ext cx="2896947" cy="261610"/>
          </a:xfrm>
          <a:prstGeom prst="rect">
            <a:avLst/>
          </a:prstGeom>
          <a:noFill/>
        </p:spPr>
        <p:txBody>
          <a:bodyPr wrap="none" rtlCol="0">
            <a:spAutoFit/>
          </a:bodyPr>
          <a:lstStyle/>
          <a:p>
            <a:r>
              <a:rPr lang="en-US" sz="1100" dirty="0"/>
              <a:t>Source: Plan Bay Area 2040, MTC &amp; ABAG 2017</a:t>
            </a:r>
          </a:p>
        </p:txBody>
      </p:sp>
    </p:spTree>
    <p:extLst>
      <p:ext uri="{BB962C8B-B14F-4D97-AF65-F5344CB8AC3E}">
        <p14:creationId xmlns:p14="http://schemas.microsoft.com/office/powerpoint/2010/main" val="12277679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93F1122E-19E5-4C71-A148-83781E741A2C}" type="slidenum">
              <a:rPr lang="en-US" smtClean="0">
                <a:solidFill>
                  <a:schemeClr val="bg1"/>
                </a:solidFill>
              </a:rPr>
              <a:t>5</a:t>
            </a:fld>
            <a:endParaRPr lang="en-US" dirty="0">
              <a:solidFill>
                <a:schemeClr val="bg1"/>
              </a:solidFill>
            </a:endParaRPr>
          </a:p>
        </p:txBody>
      </p:sp>
      <p:grpSp>
        <p:nvGrpSpPr>
          <p:cNvPr id="21" name="Group 20"/>
          <p:cNvGrpSpPr/>
          <p:nvPr/>
        </p:nvGrpSpPr>
        <p:grpSpPr>
          <a:xfrm>
            <a:off x="9826327" y="1016005"/>
            <a:ext cx="1862667" cy="5077853"/>
            <a:chOff x="9723431" y="930215"/>
            <a:chExt cx="2049172" cy="5077853"/>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0171583" y="1555850"/>
              <a:ext cx="1118091" cy="1115028"/>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0188420" y="3136377"/>
              <a:ext cx="1101231" cy="1098214"/>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0197402" y="4611558"/>
              <a:ext cx="1101231" cy="1080250"/>
            </a:xfrm>
            <a:prstGeom prst="rect">
              <a:avLst/>
            </a:prstGeom>
          </p:spPr>
        </p:pic>
        <p:sp>
          <p:nvSpPr>
            <p:cNvPr id="14" name="TextBox 13"/>
            <p:cNvSpPr txBox="1"/>
            <p:nvPr/>
          </p:nvSpPr>
          <p:spPr>
            <a:xfrm>
              <a:off x="9723431" y="930215"/>
              <a:ext cx="2049172" cy="646331"/>
            </a:xfrm>
            <a:prstGeom prst="rect">
              <a:avLst/>
            </a:prstGeom>
            <a:noFill/>
          </p:spPr>
          <p:txBody>
            <a:bodyPr wrap="square" rtlCol="0">
              <a:spAutoFit/>
            </a:bodyPr>
            <a:lstStyle/>
            <a:p>
              <a:pPr algn="ctr"/>
              <a:r>
                <a:rPr lang="en-US" b="1" dirty="0"/>
                <a:t>Geographic levels of analysis:</a:t>
              </a:r>
            </a:p>
          </p:txBody>
        </p:sp>
        <p:sp>
          <p:nvSpPr>
            <p:cNvPr id="15" name="TextBox 14"/>
            <p:cNvSpPr txBox="1"/>
            <p:nvPr/>
          </p:nvSpPr>
          <p:spPr>
            <a:xfrm>
              <a:off x="10303139" y="2584621"/>
              <a:ext cx="854978" cy="369332"/>
            </a:xfrm>
            <a:prstGeom prst="rect">
              <a:avLst/>
            </a:prstGeom>
            <a:noFill/>
          </p:spPr>
          <p:txBody>
            <a:bodyPr wrap="none" rtlCol="0">
              <a:spAutoFit/>
            </a:bodyPr>
            <a:lstStyle/>
            <a:p>
              <a:r>
                <a:rPr lang="en-US" b="1" dirty="0"/>
                <a:t>Parcels</a:t>
              </a:r>
            </a:p>
          </p:txBody>
        </p:sp>
        <p:sp>
          <p:nvSpPr>
            <p:cNvPr id="16" name="TextBox 15"/>
            <p:cNvSpPr txBox="1"/>
            <p:nvPr/>
          </p:nvSpPr>
          <p:spPr>
            <a:xfrm>
              <a:off x="10020337" y="4134885"/>
              <a:ext cx="1420582" cy="369332"/>
            </a:xfrm>
            <a:prstGeom prst="rect">
              <a:avLst/>
            </a:prstGeom>
            <a:noFill/>
          </p:spPr>
          <p:txBody>
            <a:bodyPr wrap="none" rtlCol="0">
              <a:spAutoFit/>
            </a:bodyPr>
            <a:lstStyle/>
            <a:p>
              <a:r>
                <a:rPr lang="en-US" b="1" dirty="0"/>
                <a:t>Census Block</a:t>
              </a:r>
            </a:p>
          </p:txBody>
        </p:sp>
        <p:sp>
          <p:nvSpPr>
            <p:cNvPr id="17" name="TextBox 16"/>
            <p:cNvSpPr txBox="1"/>
            <p:nvPr/>
          </p:nvSpPr>
          <p:spPr>
            <a:xfrm>
              <a:off x="9945285" y="5638736"/>
              <a:ext cx="1570686" cy="369332"/>
            </a:xfrm>
            <a:prstGeom prst="rect">
              <a:avLst/>
            </a:prstGeom>
            <a:noFill/>
          </p:spPr>
          <p:txBody>
            <a:bodyPr wrap="none" rtlCol="0">
              <a:spAutoFit/>
            </a:bodyPr>
            <a:lstStyle/>
            <a:p>
              <a:r>
                <a:rPr lang="en-US" b="1" dirty="0"/>
                <a:t>Arbitrary Zone</a:t>
              </a:r>
            </a:p>
          </p:txBody>
        </p:sp>
      </p:grpSp>
      <p:sp>
        <p:nvSpPr>
          <p:cNvPr id="3" name="TextBox 2"/>
          <p:cNvSpPr txBox="1"/>
          <p:nvPr/>
        </p:nvSpPr>
        <p:spPr>
          <a:xfrm>
            <a:off x="578345" y="1592218"/>
            <a:ext cx="9247982" cy="4985980"/>
          </a:xfrm>
          <a:prstGeom prst="rect">
            <a:avLst/>
          </a:prstGeom>
          <a:noFill/>
        </p:spPr>
        <p:txBody>
          <a:bodyPr wrap="square" rtlCol="0">
            <a:spAutoFit/>
          </a:bodyPr>
          <a:lstStyle/>
          <a:p>
            <a:pPr marL="285750" indent="-285750">
              <a:buFont typeface="Arial" panose="020B0604020202020204" pitchFamily="34" charset="0"/>
              <a:buChar char="•"/>
            </a:pPr>
            <a:r>
              <a:rPr lang="en-US" sz="2400" dirty="0"/>
              <a:t>A microsimulation land use model</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Designed to support the need of Metropolitan Planning Organizations (MPOs), cities and other organizations for analyzing the potential effects of land use policies and infrastructure investments on the development and character of cities and regions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Developed as a Open Source model system initially funded by 6 NSF grants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Based upon research led by Paul Waddell at the University of California, Berkeley</a:t>
            </a:r>
          </a:p>
          <a:p>
            <a:pPr marL="285750" indent="-285750">
              <a:buFont typeface="Arial" panose="020B0604020202020204" pitchFamily="34" charset="0"/>
              <a:buChar char="•"/>
            </a:pPr>
            <a:endParaRPr lang="en-US" sz="1000" dirty="0"/>
          </a:p>
          <a:p>
            <a:endParaRPr lang="en-US" sz="2000" dirty="0"/>
          </a:p>
        </p:txBody>
      </p:sp>
      <p:sp>
        <p:nvSpPr>
          <p:cNvPr id="22" name="Shape 244"/>
          <p:cNvSpPr txBox="1"/>
          <p:nvPr/>
        </p:nvSpPr>
        <p:spPr>
          <a:xfrm>
            <a:off x="587775" y="880538"/>
            <a:ext cx="6764869" cy="523200"/>
          </a:xfrm>
          <a:prstGeom prst="rect">
            <a:avLst/>
          </a:prstGeom>
          <a:noFill/>
          <a:ln>
            <a:noFill/>
          </a:ln>
        </p:spPr>
        <p:txBody>
          <a:bodyPr lIns="91425" tIns="45700" rIns="91425" bIns="45700" anchor="t" anchorCtr="0">
            <a:noAutofit/>
          </a:bodyPr>
          <a:lstStyle/>
          <a:p>
            <a:pPr lvl="0">
              <a:buSzPct val="25000"/>
            </a:pPr>
            <a:r>
              <a:rPr lang="en-US" sz="2800" b="1" dirty="0">
                <a:ea typeface="Calibri"/>
                <a:cs typeface="Calibri"/>
                <a:sym typeface="Calibri"/>
              </a:rPr>
              <a:t>UrbanSim is:</a:t>
            </a:r>
          </a:p>
        </p:txBody>
      </p:sp>
    </p:spTree>
    <p:extLst>
      <p:ext uri="{BB962C8B-B14F-4D97-AF65-F5344CB8AC3E}">
        <p14:creationId xmlns:p14="http://schemas.microsoft.com/office/powerpoint/2010/main" val="12091823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93F1122E-19E5-4C71-A148-83781E741A2C}" type="slidenum">
              <a:rPr lang="en-US" smtClean="0">
                <a:solidFill>
                  <a:schemeClr val="bg1"/>
                </a:solidFill>
              </a:rPr>
              <a:t>6</a:t>
            </a:fld>
            <a:endParaRPr lang="en-US" dirty="0">
              <a:solidFill>
                <a:schemeClr val="bg1"/>
              </a:solidFill>
            </a:endParaRPr>
          </a:p>
        </p:txBody>
      </p:sp>
      <p:sp>
        <p:nvSpPr>
          <p:cNvPr id="3" name="TextBox 2"/>
          <p:cNvSpPr txBox="1"/>
          <p:nvPr/>
        </p:nvSpPr>
        <p:spPr>
          <a:xfrm>
            <a:off x="479912" y="1585278"/>
            <a:ext cx="7170567" cy="3170099"/>
          </a:xfrm>
          <a:prstGeom prst="rect">
            <a:avLst/>
          </a:prstGeom>
          <a:noFill/>
        </p:spPr>
        <p:txBody>
          <a:bodyPr wrap="square" rtlCol="0">
            <a:spAutoFit/>
          </a:bodyPr>
          <a:lstStyle/>
          <a:p>
            <a:pPr marL="285750" indent="-285750">
              <a:buFont typeface="Arial" panose="020B0604020202020204" pitchFamily="34" charset="0"/>
              <a:buChar char="•"/>
            </a:pPr>
            <a:r>
              <a:rPr lang="en-US" sz="2000" dirty="0"/>
              <a:t>Simulates the behavior of decision-making agents that participate in the real estate market</a:t>
            </a:r>
          </a:p>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sz="2000" dirty="0"/>
              <a:t>Simulates urban development as a dynamic process over time and space</a:t>
            </a:r>
          </a:p>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sz="2000" dirty="0"/>
              <a:t>Simulates the land market as the interaction of demand and supply, with prices and rents adjusting to clear the market</a:t>
            </a:r>
          </a:p>
          <a:p>
            <a:pPr marL="285750" indent="-285750">
              <a:buFont typeface="Arial" panose="020B0604020202020204" pitchFamily="34" charset="0"/>
              <a:buChar char="•"/>
            </a:pPr>
            <a:endParaRPr lang="en-US" sz="1000" dirty="0"/>
          </a:p>
          <a:p>
            <a:endParaRPr lang="en-US" sz="1000" dirty="0"/>
          </a:p>
          <a:p>
            <a:pPr marL="285750" indent="-285750">
              <a:buFont typeface="Arial" panose="020B0604020202020204" pitchFamily="34" charset="0"/>
              <a:buChar char="•"/>
            </a:pPr>
            <a:r>
              <a:rPr lang="en-US" sz="2000" dirty="0"/>
              <a:t>Explicitly incorporates governmental policy assumptions and evaluates policy impacts by modeling market responses</a:t>
            </a:r>
          </a:p>
        </p:txBody>
      </p:sp>
      <p:grpSp>
        <p:nvGrpSpPr>
          <p:cNvPr id="23" name="Group 22"/>
          <p:cNvGrpSpPr/>
          <p:nvPr/>
        </p:nvGrpSpPr>
        <p:grpSpPr>
          <a:xfrm>
            <a:off x="7294880" y="552081"/>
            <a:ext cx="4460882" cy="4838219"/>
            <a:chOff x="7650480" y="967444"/>
            <a:chExt cx="4460882" cy="4838219"/>
          </a:xfrm>
        </p:grpSpPr>
        <p:grpSp>
          <p:nvGrpSpPr>
            <p:cNvPr id="18" name="Group 17"/>
            <p:cNvGrpSpPr/>
            <p:nvPr/>
          </p:nvGrpSpPr>
          <p:grpSpPr>
            <a:xfrm>
              <a:off x="8266444" y="967444"/>
              <a:ext cx="3844918" cy="4838219"/>
              <a:chOff x="6960242" y="1200390"/>
              <a:chExt cx="3844918" cy="4838219"/>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31200" t="6689" r="28487" b="3128"/>
              <a:stretch/>
            </p:blipFill>
            <p:spPr>
              <a:xfrm>
                <a:off x="6960242" y="1200390"/>
                <a:ext cx="3844918" cy="4838219"/>
              </a:xfrm>
              <a:prstGeom prst="rect">
                <a:avLst/>
              </a:prstGeom>
            </p:spPr>
          </p:pic>
          <p:sp>
            <p:nvSpPr>
              <p:cNvPr id="17" name="Rectangle 16"/>
              <p:cNvSpPr/>
              <p:nvPr/>
            </p:nvSpPr>
            <p:spPr>
              <a:xfrm>
                <a:off x="10302240" y="1392404"/>
                <a:ext cx="502920" cy="751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65920" t="10286" r="13946" b="75293"/>
            <a:stretch/>
          </p:blipFill>
          <p:spPr>
            <a:xfrm>
              <a:off x="7650480" y="1046512"/>
              <a:ext cx="1920240" cy="773649"/>
            </a:xfrm>
            <a:prstGeom prst="rect">
              <a:avLst/>
            </a:prstGeom>
          </p:spPr>
        </p:pic>
      </p:grpSp>
      <p:sp>
        <p:nvSpPr>
          <p:cNvPr id="21" name="Rectangle 20"/>
          <p:cNvSpPr/>
          <p:nvPr/>
        </p:nvSpPr>
        <p:spPr>
          <a:xfrm>
            <a:off x="7853212" y="5582314"/>
            <a:ext cx="3960181" cy="646331"/>
          </a:xfrm>
          <a:prstGeom prst="rect">
            <a:avLst/>
          </a:prstGeom>
        </p:spPr>
        <p:txBody>
          <a:bodyPr wrap="square">
            <a:spAutoFit/>
          </a:bodyPr>
          <a:lstStyle/>
          <a:p>
            <a:pPr algn="ctr"/>
            <a:r>
              <a:rPr lang="en-US" b="1" dirty="0"/>
              <a:t>UrbanSim simulates agents interacting within real estate markets</a:t>
            </a:r>
          </a:p>
        </p:txBody>
      </p:sp>
      <p:sp>
        <p:nvSpPr>
          <p:cNvPr id="22" name="Shape 244"/>
          <p:cNvSpPr txBox="1"/>
          <p:nvPr/>
        </p:nvSpPr>
        <p:spPr>
          <a:xfrm>
            <a:off x="228598" y="1013675"/>
            <a:ext cx="6764869" cy="523200"/>
          </a:xfrm>
          <a:prstGeom prst="rect">
            <a:avLst/>
          </a:prstGeom>
          <a:noFill/>
          <a:ln>
            <a:noFill/>
          </a:ln>
        </p:spPr>
        <p:txBody>
          <a:bodyPr lIns="91425" tIns="45700" rIns="91425" bIns="45700" anchor="t" anchorCtr="0">
            <a:noAutofit/>
          </a:bodyPr>
          <a:lstStyle/>
          <a:p>
            <a:pPr lvl="0">
              <a:buSzPct val="25000"/>
            </a:pPr>
            <a:r>
              <a:rPr lang="en-US" sz="2800" b="1" dirty="0">
                <a:ea typeface="Calibri"/>
                <a:cs typeface="Calibri"/>
                <a:sym typeface="Calibri"/>
              </a:rPr>
              <a:t>UrbanSim:</a:t>
            </a:r>
          </a:p>
        </p:txBody>
      </p:sp>
    </p:spTree>
    <p:extLst>
      <p:ext uri="{BB962C8B-B14F-4D97-AF65-F5344CB8AC3E}">
        <p14:creationId xmlns:p14="http://schemas.microsoft.com/office/powerpoint/2010/main" val="28967715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93F1122E-19E5-4C71-A148-83781E741A2C}" type="slidenum">
              <a:rPr lang="en-US" smtClean="0">
                <a:solidFill>
                  <a:schemeClr val="bg1"/>
                </a:solidFill>
              </a:rPr>
              <a:t>7</a:t>
            </a:fld>
            <a:endParaRPr lang="en-US" dirty="0">
              <a:solidFill>
                <a:schemeClr val="bg1"/>
              </a:solidFill>
            </a:endParaRPr>
          </a:p>
        </p:txBody>
      </p:sp>
      <p:sp>
        <p:nvSpPr>
          <p:cNvPr id="6" name="TextBox 5"/>
          <p:cNvSpPr txBox="1"/>
          <p:nvPr/>
        </p:nvSpPr>
        <p:spPr>
          <a:xfrm>
            <a:off x="228598" y="1111121"/>
            <a:ext cx="8553452" cy="4708981"/>
          </a:xfrm>
          <a:prstGeom prst="rect">
            <a:avLst/>
          </a:prstGeom>
          <a:noFill/>
        </p:spPr>
        <p:txBody>
          <a:bodyPr wrap="square" rtlCol="0">
            <a:spAutoFit/>
          </a:bodyPr>
          <a:lstStyle/>
          <a:p>
            <a:pPr marL="285750" indent="-285750">
              <a:buFont typeface="Arial" panose="020B0604020202020204" pitchFamily="34" charset="0"/>
              <a:buChar char="•"/>
            </a:pPr>
            <a:r>
              <a:rPr lang="en-US" sz="2000" dirty="0"/>
              <a:t>Land use information (e.g. real estate development and prices, and the location and types of households and businesses) for input to a travel model.</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effects on land use patterns from alternative investments in transportation infrastructure, or in alternative levels of service or pricing.</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effects of changes in land use regulations on land use, including the effects of policies to relax or increase regulatory constraints on development of different types.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effects of changes in the macroeconomic structure or growth rates on land use.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possible effects of changes in demographic structure and composition of cities on land use, and on the spatial patterns of clustering of residents.</a:t>
            </a:r>
          </a:p>
        </p:txBody>
      </p:sp>
      <p:pic>
        <p:nvPicPr>
          <p:cNvPr id="8" name="Picture 7">
            <a:extLst>
              <a:ext uri="{FF2B5EF4-FFF2-40B4-BE49-F238E27FC236}">
                <a16:creationId xmlns:a16="http://schemas.microsoft.com/office/drawing/2014/main" id="{30E9D823-CCDC-40AC-9120-3E41F91A189A}"/>
              </a:ext>
            </a:extLst>
          </p:cNvPr>
          <p:cNvPicPr>
            <a:picLocks noChangeAspect="1"/>
          </p:cNvPicPr>
          <p:nvPr/>
        </p:nvPicPr>
        <p:blipFill rotWithShape="1">
          <a:blip r:embed="rId3">
            <a:extLst>
              <a:ext uri="{28A0092B-C50C-407E-A947-70E740481C1C}">
                <a14:useLocalDpi xmlns:a14="http://schemas.microsoft.com/office/drawing/2010/main" val="0"/>
              </a:ext>
            </a:extLst>
          </a:blip>
          <a:srcRect l="8209" t="6276" r="65193" b="10682"/>
          <a:stretch/>
        </p:blipFill>
        <p:spPr>
          <a:xfrm>
            <a:off x="8782050" y="1096274"/>
            <a:ext cx="3242896" cy="5046415"/>
          </a:xfrm>
          <a:prstGeom prst="rect">
            <a:avLst/>
          </a:prstGeom>
        </p:spPr>
      </p:pic>
      <p:sp>
        <p:nvSpPr>
          <p:cNvPr id="2" name="TextBox 1">
            <a:extLst>
              <a:ext uri="{FF2B5EF4-FFF2-40B4-BE49-F238E27FC236}">
                <a16:creationId xmlns:a16="http://schemas.microsoft.com/office/drawing/2014/main" id="{17C0EAFA-F0CE-CA49-8320-05BA7BAFB7E9}"/>
              </a:ext>
            </a:extLst>
          </p:cNvPr>
          <p:cNvSpPr txBox="1"/>
          <p:nvPr/>
        </p:nvSpPr>
        <p:spPr>
          <a:xfrm>
            <a:off x="228597" y="411200"/>
            <a:ext cx="4072469" cy="461665"/>
          </a:xfrm>
          <a:prstGeom prst="rect">
            <a:avLst/>
          </a:prstGeom>
          <a:noFill/>
        </p:spPr>
        <p:txBody>
          <a:bodyPr wrap="square" rtlCol="0">
            <a:spAutoFit/>
          </a:bodyPr>
          <a:lstStyle/>
          <a:p>
            <a:r>
              <a:rPr lang="en-US" sz="2400" b="1" dirty="0"/>
              <a:t>What can </a:t>
            </a:r>
            <a:r>
              <a:rPr lang="en-US" sz="2400" b="1" dirty="0" err="1"/>
              <a:t>UrbanSim</a:t>
            </a:r>
            <a:r>
              <a:rPr lang="en-US" sz="2400" b="1" dirty="0"/>
              <a:t> analyze?</a:t>
            </a:r>
          </a:p>
        </p:txBody>
      </p:sp>
    </p:spTree>
    <p:extLst>
      <p:ext uri="{BB962C8B-B14F-4D97-AF65-F5344CB8AC3E}">
        <p14:creationId xmlns:p14="http://schemas.microsoft.com/office/powerpoint/2010/main" val="1865227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
          <p:cNvSpPr/>
          <p:nvPr/>
        </p:nvSpPr>
        <p:spPr>
          <a:xfrm>
            <a:off x="1404738" y="1215531"/>
            <a:ext cx="1645242" cy="814933"/>
          </a:xfrm>
          <a:prstGeom prst="homePlate">
            <a:avLst/>
          </a:prstGeom>
          <a:solidFill>
            <a:srgbClr val="B8C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External Models</a:t>
            </a:r>
          </a:p>
        </p:txBody>
      </p:sp>
      <p:sp>
        <p:nvSpPr>
          <p:cNvPr id="3" name="Pentagon 2"/>
          <p:cNvSpPr/>
          <p:nvPr/>
        </p:nvSpPr>
        <p:spPr>
          <a:xfrm>
            <a:off x="1404738" y="2547299"/>
            <a:ext cx="1645242" cy="814933"/>
          </a:xfrm>
          <a:prstGeom prst="homePlate">
            <a:avLst/>
          </a:prstGeom>
          <a:solidFill>
            <a:srgbClr val="7C9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Inputs</a:t>
            </a:r>
          </a:p>
        </p:txBody>
      </p:sp>
      <p:sp>
        <p:nvSpPr>
          <p:cNvPr id="4" name="Pentagon 3"/>
          <p:cNvSpPr/>
          <p:nvPr/>
        </p:nvSpPr>
        <p:spPr>
          <a:xfrm>
            <a:off x="1404738" y="3879067"/>
            <a:ext cx="1645242" cy="814933"/>
          </a:xfrm>
          <a:prstGeom prst="homePlate">
            <a:avLst/>
          </a:prstGeom>
          <a:solidFill>
            <a:srgbClr val="495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Models</a:t>
            </a:r>
          </a:p>
        </p:txBody>
      </p:sp>
      <p:sp>
        <p:nvSpPr>
          <p:cNvPr id="5" name="Pentagon 4"/>
          <p:cNvSpPr/>
          <p:nvPr/>
        </p:nvSpPr>
        <p:spPr>
          <a:xfrm>
            <a:off x="1404738" y="5210836"/>
            <a:ext cx="1645242" cy="814933"/>
          </a:xfrm>
          <a:prstGeom prst="homePlate">
            <a:avLst/>
          </a:prstGeom>
          <a:solidFill>
            <a:srgbClr val="1CC0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Outputs</a:t>
            </a:r>
          </a:p>
        </p:txBody>
      </p:sp>
      <p:grpSp>
        <p:nvGrpSpPr>
          <p:cNvPr id="6" name="Group 5"/>
          <p:cNvGrpSpPr/>
          <p:nvPr/>
        </p:nvGrpSpPr>
        <p:grpSpPr>
          <a:xfrm>
            <a:off x="4738814" y="5075772"/>
            <a:ext cx="1085060" cy="1085062"/>
            <a:chOff x="4028345" y="5075772"/>
            <a:chExt cx="1085060" cy="1085062"/>
          </a:xfrm>
        </p:grpSpPr>
        <p:sp>
          <p:nvSpPr>
            <p:cNvPr id="7" name="Oval 6"/>
            <p:cNvSpPr/>
            <p:nvPr/>
          </p:nvSpPr>
          <p:spPr>
            <a:xfrm>
              <a:off x="4028345" y="5075772"/>
              <a:ext cx="1085060" cy="1085062"/>
            </a:xfrm>
            <a:prstGeom prst="ellipse">
              <a:avLst/>
            </a:prstGeom>
            <a:solidFill>
              <a:srgbClr val="1CC0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FontAwesome" pitchFamily="2" charset="0"/>
              </a:endParaRPr>
            </a:p>
          </p:txBody>
        </p:sp>
        <p:sp>
          <p:nvSpPr>
            <p:cNvPr id="8" name="Rectangle 7"/>
            <p:cNvSpPr/>
            <p:nvPr/>
          </p:nvSpPr>
          <p:spPr>
            <a:xfrm>
              <a:off x="4118668" y="5402860"/>
              <a:ext cx="904415" cy="430887"/>
            </a:xfrm>
            <a:prstGeom prst="rect">
              <a:avLst/>
            </a:prstGeom>
          </p:spPr>
          <p:txBody>
            <a:bodyPr wrap="none">
              <a:spAutoFit/>
            </a:bodyPr>
            <a:lstStyle/>
            <a:p>
              <a:pPr algn="ctr"/>
              <a:r>
                <a:rPr lang="en-AU" sz="1100" b="1" dirty="0">
                  <a:solidFill>
                    <a:schemeClr val="bg1"/>
                  </a:solidFill>
                </a:rPr>
                <a:t>Jobs &amp; </a:t>
              </a:r>
            </a:p>
            <a:p>
              <a:pPr algn="ctr"/>
              <a:r>
                <a:rPr lang="en-AU" sz="1100" b="1" dirty="0">
                  <a:solidFill>
                    <a:schemeClr val="bg1"/>
                  </a:solidFill>
                </a:rPr>
                <a:t>Households</a:t>
              </a:r>
            </a:p>
          </p:txBody>
        </p:sp>
      </p:grpSp>
      <p:grpSp>
        <p:nvGrpSpPr>
          <p:cNvPr id="9" name="Group 8"/>
          <p:cNvGrpSpPr/>
          <p:nvPr/>
        </p:nvGrpSpPr>
        <p:grpSpPr>
          <a:xfrm>
            <a:off x="7567534" y="5075772"/>
            <a:ext cx="1085060" cy="1085062"/>
            <a:chOff x="8304317" y="5075772"/>
            <a:chExt cx="1085060" cy="1085062"/>
          </a:xfrm>
        </p:grpSpPr>
        <p:sp>
          <p:nvSpPr>
            <p:cNvPr id="10" name="Oval 9"/>
            <p:cNvSpPr/>
            <p:nvPr/>
          </p:nvSpPr>
          <p:spPr>
            <a:xfrm>
              <a:off x="8304317" y="5075772"/>
              <a:ext cx="1085060" cy="1085062"/>
            </a:xfrm>
            <a:prstGeom prst="ellipse">
              <a:avLst/>
            </a:prstGeom>
            <a:solidFill>
              <a:srgbClr val="1CC0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FontAwesome" pitchFamily="2" charset="0"/>
              </a:endParaRPr>
            </a:p>
          </p:txBody>
        </p:sp>
        <p:sp>
          <p:nvSpPr>
            <p:cNvPr id="11" name="Rectangle 10"/>
            <p:cNvSpPr/>
            <p:nvPr/>
          </p:nvSpPr>
          <p:spPr>
            <a:xfrm>
              <a:off x="8478000" y="5493505"/>
              <a:ext cx="737702" cy="261610"/>
            </a:xfrm>
            <a:prstGeom prst="rect">
              <a:avLst/>
            </a:prstGeom>
          </p:spPr>
          <p:txBody>
            <a:bodyPr wrap="none">
              <a:spAutoFit/>
            </a:bodyPr>
            <a:lstStyle/>
            <a:p>
              <a:pPr algn="ctr"/>
              <a:r>
                <a:rPr lang="en-AU" sz="1100" b="1" dirty="0">
                  <a:solidFill>
                    <a:schemeClr val="bg1"/>
                  </a:solidFill>
                </a:rPr>
                <a:t>Buildings</a:t>
              </a:r>
            </a:p>
          </p:txBody>
        </p:sp>
      </p:grpSp>
      <p:grpSp>
        <p:nvGrpSpPr>
          <p:cNvPr id="12" name="Group 11"/>
          <p:cNvGrpSpPr/>
          <p:nvPr/>
        </p:nvGrpSpPr>
        <p:grpSpPr>
          <a:xfrm>
            <a:off x="4738814" y="2389737"/>
            <a:ext cx="3913780" cy="1085062"/>
            <a:chOff x="4028345" y="2329511"/>
            <a:chExt cx="3913780" cy="1085062"/>
          </a:xfrm>
        </p:grpSpPr>
        <p:sp>
          <p:nvSpPr>
            <p:cNvPr id="13" name="Oval 12"/>
            <p:cNvSpPr/>
            <p:nvPr/>
          </p:nvSpPr>
          <p:spPr>
            <a:xfrm>
              <a:off x="4028345" y="2329511"/>
              <a:ext cx="1085060" cy="1085062"/>
            </a:xfrm>
            <a:prstGeom prst="ellipse">
              <a:avLst/>
            </a:prstGeom>
            <a:solidFill>
              <a:srgbClr val="7C9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FontAwesome" pitchFamily="2" charset="0"/>
              </a:endParaRPr>
            </a:p>
          </p:txBody>
        </p:sp>
        <p:sp>
          <p:nvSpPr>
            <p:cNvPr id="14" name="Rectangle 13"/>
            <p:cNvSpPr/>
            <p:nvPr/>
          </p:nvSpPr>
          <p:spPr>
            <a:xfrm>
              <a:off x="4044140" y="2600819"/>
              <a:ext cx="1053494" cy="600164"/>
            </a:xfrm>
            <a:prstGeom prst="rect">
              <a:avLst/>
            </a:prstGeom>
          </p:spPr>
          <p:txBody>
            <a:bodyPr wrap="none">
              <a:spAutoFit/>
            </a:bodyPr>
            <a:lstStyle/>
            <a:p>
              <a:pPr algn="ctr"/>
              <a:r>
                <a:rPr lang="en-AU" sz="1100" b="1" dirty="0">
                  <a:solidFill>
                    <a:schemeClr val="bg1"/>
                  </a:solidFill>
                </a:rPr>
                <a:t>Control Totals</a:t>
              </a:r>
            </a:p>
            <a:p>
              <a:pPr algn="ctr"/>
              <a:r>
                <a:rPr lang="en-AU" sz="1100" dirty="0">
                  <a:solidFill>
                    <a:schemeClr val="bg1"/>
                  </a:solidFill>
                </a:rPr>
                <a:t>-Population</a:t>
              </a:r>
            </a:p>
            <a:p>
              <a:pPr algn="ctr"/>
              <a:r>
                <a:rPr lang="en-AU" sz="1100" dirty="0">
                  <a:solidFill>
                    <a:schemeClr val="bg1"/>
                  </a:solidFill>
                </a:rPr>
                <a:t>-Jobs</a:t>
              </a:r>
            </a:p>
          </p:txBody>
        </p:sp>
        <p:sp>
          <p:nvSpPr>
            <p:cNvPr id="15" name="Oval 14"/>
            <p:cNvSpPr/>
            <p:nvPr/>
          </p:nvSpPr>
          <p:spPr>
            <a:xfrm>
              <a:off x="5442705" y="2329511"/>
              <a:ext cx="1085060" cy="1085062"/>
            </a:xfrm>
            <a:prstGeom prst="ellipse">
              <a:avLst/>
            </a:prstGeom>
            <a:solidFill>
              <a:srgbClr val="7C9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FontAwesome" pitchFamily="2" charset="0"/>
              </a:endParaRPr>
            </a:p>
          </p:txBody>
        </p:sp>
        <p:sp>
          <p:nvSpPr>
            <p:cNvPr id="16" name="Rectangle 15"/>
            <p:cNvSpPr/>
            <p:nvPr/>
          </p:nvSpPr>
          <p:spPr>
            <a:xfrm>
              <a:off x="5433645" y="2529833"/>
              <a:ext cx="1103187" cy="815608"/>
            </a:xfrm>
            <a:prstGeom prst="rect">
              <a:avLst/>
            </a:prstGeom>
          </p:spPr>
          <p:txBody>
            <a:bodyPr wrap="none">
              <a:spAutoFit/>
            </a:bodyPr>
            <a:lstStyle/>
            <a:p>
              <a:pPr algn="ctr"/>
              <a:r>
                <a:rPr lang="en-AU" sz="1100" b="1" dirty="0">
                  <a:solidFill>
                    <a:schemeClr val="bg1"/>
                  </a:solidFill>
                </a:rPr>
                <a:t>Travel Data</a:t>
              </a:r>
            </a:p>
            <a:p>
              <a:pPr algn="ctr"/>
              <a:r>
                <a:rPr lang="en-AU" sz="900" dirty="0">
                  <a:solidFill>
                    <a:schemeClr val="bg1"/>
                  </a:solidFill>
                </a:rPr>
                <a:t>- Generalized Cost</a:t>
              </a:r>
            </a:p>
            <a:p>
              <a:pPr algn="ctr"/>
              <a:r>
                <a:rPr lang="en-AU" sz="900" dirty="0">
                  <a:solidFill>
                    <a:schemeClr val="bg1"/>
                  </a:solidFill>
                </a:rPr>
                <a:t>- Travel Time</a:t>
              </a:r>
            </a:p>
            <a:p>
              <a:pPr algn="ctr"/>
              <a:r>
                <a:rPr lang="en-AU" sz="900" dirty="0">
                  <a:solidFill>
                    <a:schemeClr val="bg1"/>
                  </a:solidFill>
                </a:rPr>
                <a:t>- Composite </a:t>
              </a:r>
            </a:p>
            <a:p>
              <a:pPr algn="ctr"/>
              <a:r>
                <a:rPr lang="en-AU" sz="900" dirty="0">
                  <a:solidFill>
                    <a:schemeClr val="bg1"/>
                  </a:solidFill>
                </a:rPr>
                <a:t>Utility</a:t>
              </a:r>
            </a:p>
          </p:txBody>
        </p:sp>
        <p:sp>
          <p:nvSpPr>
            <p:cNvPr id="17" name="Oval 16"/>
            <p:cNvSpPr/>
            <p:nvPr/>
          </p:nvSpPr>
          <p:spPr>
            <a:xfrm>
              <a:off x="6857065" y="2329511"/>
              <a:ext cx="1085060" cy="1085062"/>
            </a:xfrm>
            <a:prstGeom prst="ellipse">
              <a:avLst/>
            </a:prstGeom>
            <a:solidFill>
              <a:srgbClr val="7C9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FontAwesome" pitchFamily="2" charset="0"/>
              </a:endParaRPr>
            </a:p>
          </p:txBody>
        </p:sp>
        <p:sp>
          <p:nvSpPr>
            <p:cNvPr id="18" name="Rectangle 17"/>
            <p:cNvSpPr/>
            <p:nvPr/>
          </p:nvSpPr>
          <p:spPr>
            <a:xfrm>
              <a:off x="6861635" y="2598357"/>
              <a:ext cx="1075936" cy="600164"/>
            </a:xfrm>
            <a:prstGeom prst="rect">
              <a:avLst/>
            </a:prstGeom>
          </p:spPr>
          <p:txBody>
            <a:bodyPr wrap="none">
              <a:spAutoFit/>
            </a:bodyPr>
            <a:lstStyle/>
            <a:p>
              <a:pPr algn="ctr"/>
              <a:r>
                <a:rPr lang="en-AU" sz="1100" b="1" dirty="0">
                  <a:solidFill>
                    <a:schemeClr val="bg1"/>
                  </a:solidFill>
                </a:rPr>
                <a:t>User Inputs</a:t>
              </a:r>
            </a:p>
            <a:p>
              <a:pPr algn="ctr"/>
              <a:r>
                <a:rPr lang="en-AU" sz="1100" b="1" dirty="0">
                  <a:solidFill>
                    <a:schemeClr val="bg1"/>
                  </a:solidFill>
                </a:rPr>
                <a:t>-</a:t>
              </a:r>
              <a:r>
                <a:rPr lang="en-AU" sz="1100" dirty="0">
                  <a:solidFill>
                    <a:schemeClr val="bg1"/>
                  </a:solidFill>
                </a:rPr>
                <a:t>Development </a:t>
              </a:r>
            </a:p>
            <a:p>
              <a:pPr algn="ctr"/>
              <a:r>
                <a:rPr lang="en-AU" sz="1100" dirty="0">
                  <a:solidFill>
                    <a:schemeClr val="bg1"/>
                  </a:solidFill>
                </a:rPr>
                <a:t>Constraints</a:t>
              </a:r>
            </a:p>
          </p:txBody>
        </p:sp>
      </p:grpSp>
      <p:grpSp>
        <p:nvGrpSpPr>
          <p:cNvPr id="19" name="Group 18"/>
          <p:cNvGrpSpPr/>
          <p:nvPr/>
        </p:nvGrpSpPr>
        <p:grpSpPr>
          <a:xfrm>
            <a:off x="3324454" y="3732754"/>
            <a:ext cx="6742500" cy="1085062"/>
            <a:chOff x="4028345" y="3792981"/>
            <a:chExt cx="6742500" cy="1085062"/>
          </a:xfrm>
        </p:grpSpPr>
        <p:sp>
          <p:nvSpPr>
            <p:cNvPr id="20" name="Oval 19"/>
            <p:cNvSpPr/>
            <p:nvPr/>
          </p:nvSpPr>
          <p:spPr>
            <a:xfrm>
              <a:off x="4028345" y="3792981"/>
              <a:ext cx="1085060" cy="1085062"/>
            </a:xfrm>
            <a:prstGeom prst="ellipse">
              <a:avLst/>
            </a:prstGeom>
            <a:solidFill>
              <a:srgbClr val="495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FontAwesome" pitchFamily="2" charset="0"/>
              </a:endParaRPr>
            </a:p>
          </p:txBody>
        </p:sp>
        <p:sp>
          <p:nvSpPr>
            <p:cNvPr id="21" name="Oval 20"/>
            <p:cNvSpPr/>
            <p:nvPr/>
          </p:nvSpPr>
          <p:spPr>
            <a:xfrm>
              <a:off x="5442705" y="3792981"/>
              <a:ext cx="1085060" cy="1085062"/>
            </a:xfrm>
            <a:prstGeom prst="ellipse">
              <a:avLst/>
            </a:prstGeom>
            <a:solidFill>
              <a:srgbClr val="495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FontAwesome" pitchFamily="2" charset="0"/>
              </a:endParaRPr>
            </a:p>
          </p:txBody>
        </p:sp>
        <p:sp>
          <p:nvSpPr>
            <p:cNvPr id="22" name="Rectangle 21"/>
            <p:cNvSpPr/>
            <p:nvPr/>
          </p:nvSpPr>
          <p:spPr>
            <a:xfrm>
              <a:off x="5487343" y="3987435"/>
              <a:ext cx="995785" cy="769441"/>
            </a:xfrm>
            <a:prstGeom prst="rect">
              <a:avLst/>
            </a:prstGeom>
          </p:spPr>
          <p:txBody>
            <a:bodyPr wrap="none">
              <a:spAutoFit/>
            </a:bodyPr>
            <a:lstStyle/>
            <a:p>
              <a:pPr algn="ctr"/>
              <a:r>
                <a:rPr lang="en-AU" sz="1100" b="1" dirty="0">
                  <a:solidFill>
                    <a:schemeClr val="bg1"/>
                  </a:solidFill>
                </a:rPr>
                <a:t>Household &amp; </a:t>
              </a:r>
            </a:p>
            <a:p>
              <a:pPr algn="ctr"/>
              <a:r>
                <a:rPr lang="en-AU" sz="1100" b="1" dirty="0">
                  <a:solidFill>
                    <a:schemeClr val="bg1"/>
                  </a:solidFill>
                </a:rPr>
                <a:t>Employment </a:t>
              </a:r>
            </a:p>
            <a:p>
              <a:pPr algn="ctr"/>
              <a:r>
                <a:rPr lang="en-AU" sz="1100" b="1" dirty="0">
                  <a:solidFill>
                    <a:schemeClr val="bg1"/>
                  </a:solidFill>
                </a:rPr>
                <a:t>Transitional</a:t>
              </a:r>
            </a:p>
            <a:p>
              <a:pPr algn="ctr"/>
              <a:r>
                <a:rPr lang="en-AU" sz="1100" b="1" dirty="0">
                  <a:solidFill>
                    <a:schemeClr val="bg1"/>
                  </a:solidFill>
                </a:rPr>
                <a:t>Models</a:t>
              </a:r>
            </a:p>
          </p:txBody>
        </p:sp>
        <p:sp>
          <p:nvSpPr>
            <p:cNvPr id="23" name="Oval 22"/>
            <p:cNvSpPr/>
            <p:nvPr/>
          </p:nvSpPr>
          <p:spPr>
            <a:xfrm>
              <a:off x="6857065" y="3792981"/>
              <a:ext cx="1085060" cy="1085062"/>
            </a:xfrm>
            <a:prstGeom prst="ellipse">
              <a:avLst/>
            </a:prstGeom>
            <a:solidFill>
              <a:srgbClr val="495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FontAwesome" pitchFamily="2" charset="0"/>
              </a:endParaRPr>
            </a:p>
          </p:txBody>
        </p:sp>
        <p:sp>
          <p:nvSpPr>
            <p:cNvPr id="24" name="Rectangle 23"/>
            <p:cNvSpPr/>
            <p:nvPr/>
          </p:nvSpPr>
          <p:spPr>
            <a:xfrm>
              <a:off x="6822354" y="3982931"/>
              <a:ext cx="1154483" cy="769441"/>
            </a:xfrm>
            <a:prstGeom prst="rect">
              <a:avLst/>
            </a:prstGeom>
          </p:spPr>
          <p:txBody>
            <a:bodyPr wrap="none">
              <a:spAutoFit/>
            </a:bodyPr>
            <a:lstStyle/>
            <a:p>
              <a:pPr algn="ctr"/>
              <a:r>
                <a:rPr lang="en-AU" sz="1100" b="1" dirty="0">
                  <a:solidFill>
                    <a:schemeClr val="bg1"/>
                  </a:solidFill>
                </a:rPr>
                <a:t>Household &amp; </a:t>
              </a:r>
            </a:p>
            <a:p>
              <a:pPr algn="ctr"/>
              <a:r>
                <a:rPr lang="en-AU" sz="1100" b="1" dirty="0">
                  <a:solidFill>
                    <a:schemeClr val="bg1"/>
                  </a:solidFill>
                </a:rPr>
                <a:t>Employment </a:t>
              </a:r>
            </a:p>
            <a:p>
              <a:pPr algn="ctr"/>
              <a:r>
                <a:rPr lang="en-AU" sz="1100" b="1" dirty="0">
                  <a:solidFill>
                    <a:schemeClr val="bg1"/>
                  </a:solidFill>
                </a:rPr>
                <a:t>Location Choice</a:t>
              </a:r>
            </a:p>
            <a:p>
              <a:pPr algn="ctr"/>
              <a:r>
                <a:rPr lang="en-AU" sz="1100" b="1" dirty="0">
                  <a:solidFill>
                    <a:schemeClr val="bg1"/>
                  </a:solidFill>
                </a:rPr>
                <a:t>Models</a:t>
              </a:r>
            </a:p>
          </p:txBody>
        </p:sp>
        <p:sp>
          <p:nvSpPr>
            <p:cNvPr id="25" name="Oval 24"/>
            <p:cNvSpPr/>
            <p:nvPr/>
          </p:nvSpPr>
          <p:spPr>
            <a:xfrm>
              <a:off x="8271425" y="3792981"/>
              <a:ext cx="1085060" cy="1085062"/>
            </a:xfrm>
            <a:prstGeom prst="ellipse">
              <a:avLst/>
            </a:prstGeom>
            <a:solidFill>
              <a:srgbClr val="495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FontAwesome" pitchFamily="2" charset="0"/>
              </a:endParaRPr>
            </a:p>
          </p:txBody>
        </p:sp>
        <p:sp>
          <p:nvSpPr>
            <p:cNvPr id="26" name="Rectangle 25"/>
            <p:cNvSpPr/>
            <p:nvPr/>
          </p:nvSpPr>
          <p:spPr>
            <a:xfrm>
              <a:off x="8346522" y="4034884"/>
              <a:ext cx="934871" cy="600164"/>
            </a:xfrm>
            <a:prstGeom prst="rect">
              <a:avLst/>
            </a:prstGeom>
          </p:spPr>
          <p:txBody>
            <a:bodyPr wrap="none">
              <a:spAutoFit/>
            </a:bodyPr>
            <a:lstStyle/>
            <a:p>
              <a:pPr algn="ctr"/>
              <a:r>
                <a:rPr lang="en-AU" sz="1100" b="1" dirty="0">
                  <a:solidFill>
                    <a:schemeClr val="bg1"/>
                  </a:solidFill>
                </a:rPr>
                <a:t>Real Estate</a:t>
              </a:r>
            </a:p>
            <a:p>
              <a:pPr algn="ctr"/>
              <a:r>
                <a:rPr lang="en-AU" sz="1100" b="1" dirty="0">
                  <a:solidFill>
                    <a:schemeClr val="bg1"/>
                  </a:solidFill>
                </a:rPr>
                <a:t>Price &amp; Rent</a:t>
              </a:r>
            </a:p>
            <a:p>
              <a:pPr algn="ctr"/>
              <a:r>
                <a:rPr lang="en-AU" sz="1100" b="1" dirty="0">
                  <a:solidFill>
                    <a:schemeClr val="bg1"/>
                  </a:solidFill>
                </a:rPr>
                <a:t>Models</a:t>
              </a:r>
            </a:p>
          </p:txBody>
        </p:sp>
        <p:sp>
          <p:nvSpPr>
            <p:cNvPr id="27" name="Oval 26"/>
            <p:cNvSpPr/>
            <p:nvPr/>
          </p:nvSpPr>
          <p:spPr>
            <a:xfrm>
              <a:off x="9685785" y="3792981"/>
              <a:ext cx="1085060" cy="1085062"/>
            </a:xfrm>
            <a:prstGeom prst="ellipse">
              <a:avLst/>
            </a:prstGeom>
            <a:solidFill>
              <a:srgbClr val="495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FontAwesome" pitchFamily="2" charset="0"/>
              </a:endParaRPr>
            </a:p>
          </p:txBody>
        </p:sp>
        <p:sp>
          <p:nvSpPr>
            <p:cNvPr id="28" name="Rectangle 27"/>
            <p:cNvSpPr/>
            <p:nvPr/>
          </p:nvSpPr>
          <p:spPr>
            <a:xfrm>
              <a:off x="9727218" y="4034884"/>
              <a:ext cx="1002197" cy="600164"/>
            </a:xfrm>
            <a:prstGeom prst="rect">
              <a:avLst/>
            </a:prstGeom>
          </p:spPr>
          <p:txBody>
            <a:bodyPr wrap="none">
              <a:spAutoFit/>
            </a:bodyPr>
            <a:lstStyle/>
            <a:p>
              <a:pPr algn="ctr"/>
              <a:r>
                <a:rPr lang="en-AU" sz="1100" b="1" dirty="0">
                  <a:solidFill>
                    <a:schemeClr val="bg1"/>
                  </a:solidFill>
                </a:rPr>
                <a:t>Real Estate</a:t>
              </a:r>
            </a:p>
            <a:p>
              <a:pPr algn="ctr"/>
              <a:r>
                <a:rPr lang="en-AU" sz="1100" b="1" dirty="0">
                  <a:solidFill>
                    <a:schemeClr val="bg1"/>
                  </a:solidFill>
                </a:rPr>
                <a:t>Development</a:t>
              </a:r>
            </a:p>
            <a:p>
              <a:pPr algn="ctr"/>
              <a:r>
                <a:rPr lang="en-AU" sz="1100" b="1" dirty="0">
                  <a:solidFill>
                    <a:schemeClr val="bg1"/>
                  </a:solidFill>
                </a:rPr>
                <a:t>Model</a:t>
              </a:r>
            </a:p>
          </p:txBody>
        </p:sp>
        <p:sp>
          <p:nvSpPr>
            <p:cNvPr id="29" name="Rectangle 28"/>
            <p:cNvSpPr/>
            <p:nvPr/>
          </p:nvSpPr>
          <p:spPr>
            <a:xfrm>
              <a:off x="4072991" y="3987435"/>
              <a:ext cx="995785" cy="769441"/>
            </a:xfrm>
            <a:prstGeom prst="rect">
              <a:avLst/>
            </a:prstGeom>
          </p:spPr>
          <p:txBody>
            <a:bodyPr wrap="none">
              <a:spAutoFit/>
            </a:bodyPr>
            <a:lstStyle/>
            <a:p>
              <a:pPr algn="ctr"/>
              <a:r>
                <a:rPr lang="en-AU" sz="1100" b="1" dirty="0">
                  <a:solidFill>
                    <a:schemeClr val="bg1"/>
                  </a:solidFill>
                </a:rPr>
                <a:t>Household &amp; </a:t>
              </a:r>
            </a:p>
            <a:p>
              <a:pPr algn="ctr"/>
              <a:r>
                <a:rPr lang="en-AU" sz="1100" b="1" dirty="0">
                  <a:solidFill>
                    <a:schemeClr val="bg1"/>
                  </a:solidFill>
                </a:rPr>
                <a:t>Employment </a:t>
              </a:r>
            </a:p>
            <a:p>
              <a:pPr algn="ctr"/>
              <a:r>
                <a:rPr lang="en-AU" sz="1100" b="1" dirty="0">
                  <a:solidFill>
                    <a:schemeClr val="bg1"/>
                  </a:solidFill>
                </a:rPr>
                <a:t>Relocation</a:t>
              </a:r>
            </a:p>
            <a:p>
              <a:pPr algn="ctr"/>
              <a:r>
                <a:rPr lang="en-AU" sz="1100" b="1" dirty="0">
                  <a:solidFill>
                    <a:schemeClr val="bg1"/>
                  </a:solidFill>
                </a:rPr>
                <a:t>Models</a:t>
              </a:r>
            </a:p>
          </p:txBody>
        </p:sp>
      </p:grpSp>
      <p:grpSp>
        <p:nvGrpSpPr>
          <p:cNvPr id="30" name="Group 29"/>
          <p:cNvGrpSpPr/>
          <p:nvPr/>
        </p:nvGrpSpPr>
        <p:grpSpPr>
          <a:xfrm>
            <a:off x="5410494" y="1046720"/>
            <a:ext cx="2546392" cy="1085062"/>
            <a:chOff x="5413784" y="1046720"/>
            <a:chExt cx="2546392" cy="1085062"/>
          </a:xfrm>
        </p:grpSpPr>
        <p:sp>
          <p:nvSpPr>
            <p:cNvPr id="31" name="Oval 30"/>
            <p:cNvSpPr/>
            <p:nvPr/>
          </p:nvSpPr>
          <p:spPr>
            <a:xfrm>
              <a:off x="5449284" y="1046720"/>
              <a:ext cx="1085060" cy="1085062"/>
            </a:xfrm>
            <a:prstGeom prst="ellipse">
              <a:avLst/>
            </a:prstGeom>
            <a:solidFill>
              <a:srgbClr val="B8C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FontAwesome" pitchFamily="2" charset="0"/>
              </a:endParaRPr>
            </a:p>
          </p:txBody>
        </p:sp>
        <p:sp>
          <p:nvSpPr>
            <p:cNvPr id="32" name="Rectangle 31"/>
            <p:cNvSpPr/>
            <p:nvPr/>
          </p:nvSpPr>
          <p:spPr>
            <a:xfrm>
              <a:off x="5413784" y="1373806"/>
              <a:ext cx="1156086" cy="430887"/>
            </a:xfrm>
            <a:prstGeom prst="rect">
              <a:avLst/>
            </a:prstGeom>
          </p:spPr>
          <p:txBody>
            <a:bodyPr wrap="none">
              <a:spAutoFit/>
            </a:bodyPr>
            <a:lstStyle/>
            <a:p>
              <a:pPr algn="ctr"/>
              <a:r>
                <a:rPr lang="en-AU" sz="1100" b="1" dirty="0">
                  <a:solidFill>
                    <a:schemeClr val="bg1"/>
                  </a:solidFill>
                </a:rPr>
                <a:t>Macroeconomic</a:t>
              </a:r>
            </a:p>
            <a:p>
              <a:pPr algn="ctr"/>
              <a:r>
                <a:rPr lang="en-AU" sz="1100" b="1" dirty="0">
                  <a:solidFill>
                    <a:schemeClr val="bg1"/>
                  </a:solidFill>
                </a:rPr>
                <a:t>Model</a:t>
              </a:r>
              <a:endParaRPr lang="en-AU" sz="1100" dirty="0">
                <a:solidFill>
                  <a:schemeClr val="bg1"/>
                </a:solidFill>
              </a:endParaRPr>
            </a:p>
          </p:txBody>
        </p:sp>
        <p:sp>
          <p:nvSpPr>
            <p:cNvPr id="33" name="Oval 32"/>
            <p:cNvSpPr/>
            <p:nvPr/>
          </p:nvSpPr>
          <p:spPr>
            <a:xfrm>
              <a:off x="6863644" y="1046720"/>
              <a:ext cx="1085060" cy="1085062"/>
            </a:xfrm>
            <a:prstGeom prst="ellipse">
              <a:avLst/>
            </a:prstGeom>
            <a:solidFill>
              <a:srgbClr val="B8C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FontAwesome" pitchFamily="2" charset="0"/>
              </a:endParaRPr>
            </a:p>
          </p:txBody>
        </p:sp>
        <p:sp>
          <p:nvSpPr>
            <p:cNvPr id="34" name="Rectangle 33"/>
            <p:cNvSpPr/>
            <p:nvPr/>
          </p:nvSpPr>
          <p:spPr>
            <a:xfrm>
              <a:off x="6852180" y="1373808"/>
              <a:ext cx="1107996" cy="430887"/>
            </a:xfrm>
            <a:prstGeom prst="rect">
              <a:avLst/>
            </a:prstGeom>
          </p:spPr>
          <p:txBody>
            <a:bodyPr wrap="none">
              <a:spAutoFit/>
            </a:bodyPr>
            <a:lstStyle/>
            <a:p>
              <a:pPr algn="ctr"/>
              <a:r>
                <a:rPr lang="en-AU" sz="1100" b="1" dirty="0">
                  <a:solidFill>
                    <a:schemeClr val="bg1"/>
                  </a:solidFill>
                </a:rPr>
                <a:t>Travel Demand</a:t>
              </a:r>
            </a:p>
            <a:p>
              <a:pPr algn="ctr"/>
              <a:r>
                <a:rPr lang="en-AU" sz="1100" b="1" dirty="0">
                  <a:solidFill>
                    <a:schemeClr val="bg1"/>
                  </a:solidFill>
                </a:rPr>
                <a:t>Model System</a:t>
              </a:r>
            </a:p>
          </p:txBody>
        </p:sp>
      </p:grpSp>
      <p:cxnSp>
        <p:nvCxnSpPr>
          <p:cNvPr id="35" name="Straight Arrow Connector 34"/>
          <p:cNvCxnSpPr>
            <a:endCxn id="13" idx="0"/>
          </p:cNvCxnSpPr>
          <p:nvPr/>
        </p:nvCxnSpPr>
        <p:spPr>
          <a:xfrm flipH="1">
            <a:off x="5281344" y="1972878"/>
            <a:ext cx="323553" cy="416859"/>
          </a:xfrm>
          <a:prstGeom prst="straightConnector1">
            <a:avLst/>
          </a:prstGeom>
          <a:ln>
            <a:solidFill>
              <a:srgbClr val="B8CBD3"/>
            </a:solidFill>
            <a:headEnd type="oval"/>
            <a:tailEnd type="arrow" w="lg"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13" idx="4"/>
            <a:endCxn id="21" idx="0"/>
          </p:cNvCxnSpPr>
          <p:nvPr/>
        </p:nvCxnSpPr>
        <p:spPr>
          <a:xfrm>
            <a:off x="5281344" y="3474799"/>
            <a:ext cx="0" cy="257955"/>
          </a:xfrm>
          <a:prstGeom prst="straightConnector1">
            <a:avLst/>
          </a:prstGeom>
          <a:ln>
            <a:solidFill>
              <a:srgbClr val="7C95A5"/>
            </a:solidFill>
            <a:headEnd type="oval"/>
            <a:tailEnd type="arrow" w="lg"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20" idx="5"/>
            <a:endCxn id="7" idx="1"/>
          </p:cNvCxnSpPr>
          <p:nvPr/>
        </p:nvCxnSpPr>
        <p:spPr>
          <a:xfrm>
            <a:off x="4250611" y="4658912"/>
            <a:ext cx="647106" cy="575764"/>
          </a:xfrm>
          <a:prstGeom prst="straightConnector1">
            <a:avLst/>
          </a:prstGeom>
          <a:ln>
            <a:solidFill>
              <a:srgbClr val="495D6B"/>
            </a:solidFill>
            <a:headEnd type="arrow" w="lg" len="med"/>
            <a:tailEnd type="arrow" w="lg"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23" idx="3"/>
            <a:endCxn id="7" idx="7"/>
          </p:cNvCxnSpPr>
          <p:nvPr/>
        </p:nvCxnSpPr>
        <p:spPr>
          <a:xfrm flipH="1">
            <a:off x="5664971" y="4658912"/>
            <a:ext cx="647106" cy="575764"/>
          </a:xfrm>
          <a:prstGeom prst="straightConnector1">
            <a:avLst/>
          </a:prstGeom>
          <a:ln>
            <a:solidFill>
              <a:srgbClr val="495D6B"/>
            </a:solidFill>
            <a:headEnd type="arrow" w="lg" len="med"/>
            <a:tailEnd type="arrow" w="lg"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21" idx="4"/>
            <a:endCxn id="7" idx="0"/>
          </p:cNvCxnSpPr>
          <p:nvPr/>
        </p:nvCxnSpPr>
        <p:spPr>
          <a:xfrm>
            <a:off x="5281344" y="4817816"/>
            <a:ext cx="0" cy="257956"/>
          </a:xfrm>
          <a:prstGeom prst="straightConnector1">
            <a:avLst/>
          </a:prstGeom>
          <a:ln>
            <a:solidFill>
              <a:srgbClr val="495D6B"/>
            </a:solidFill>
            <a:headEnd type="arrow" w="lg" len="med"/>
            <a:tailEnd type="arrow" w="lg"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7" idx="6"/>
            <a:endCxn id="10" idx="2"/>
          </p:cNvCxnSpPr>
          <p:nvPr/>
        </p:nvCxnSpPr>
        <p:spPr>
          <a:xfrm>
            <a:off x="5823874" y="5618303"/>
            <a:ext cx="1743660" cy="0"/>
          </a:xfrm>
          <a:prstGeom prst="straightConnector1">
            <a:avLst/>
          </a:prstGeom>
          <a:ln>
            <a:solidFill>
              <a:srgbClr val="1CC083"/>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33" idx="3"/>
            <a:endCxn id="15" idx="0"/>
          </p:cNvCxnSpPr>
          <p:nvPr/>
        </p:nvCxnSpPr>
        <p:spPr>
          <a:xfrm flipH="1">
            <a:off x="6695704" y="1972878"/>
            <a:ext cx="323553" cy="416859"/>
          </a:xfrm>
          <a:prstGeom prst="straightConnector1">
            <a:avLst/>
          </a:prstGeom>
          <a:ln>
            <a:solidFill>
              <a:srgbClr val="B8CBD3"/>
            </a:solidFill>
            <a:headEnd type="oval"/>
            <a:tailEnd type="arrow" w="lg"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17" idx="5"/>
            <a:endCxn id="27" idx="1"/>
          </p:cNvCxnSpPr>
          <p:nvPr/>
        </p:nvCxnSpPr>
        <p:spPr>
          <a:xfrm>
            <a:off x="8493691" y="3315895"/>
            <a:ext cx="647106" cy="575763"/>
          </a:xfrm>
          <a:prstGeom prst="straightConnector1">
            <a:avLst/>
          </a:prstGeom>
          <a:ln>
            <a:solidFill>
              <a:srgbClr val="7C95A5"/>
            </a:solidFill>
            <a:headEnd type="oval"/>
            <a:tailEnd type="arrow" w="lg"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15" idx="4"/>
            <a:endCxn id="23" idx="0"/>
          </p:cNvCxnSpPr>
          <p:nvPr/>
        </p:nvCxnSpPr>
        <p:spPr>
          <a:xfrm>
            <a:off x="6695704" y="3474799"/>
            <a:ext cx="0" cy="257955"/>
          </a:xfrm>
          <a:prstGeom prst="straightConnector1">
            <a:avLst/>
          </a:prstGeom>
          <a:ln>
            <a:solidFill>
              <a:srgbClr val="7C95A5"/>
            </a:solidFill>
            <a:headEnd type="oval"/>
            <a:tailEnd type="arrow" w="lg"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15" idx="5"/>
            <a:endCxn id="25" idx="1"/>
          </p:cNvCxnSpPr>
          <p:nvPr/>
        </p:nvCxnSpPr>
        <p:spPr>
          <a:xfrm>
            <a:off x="7079331" y="3315895"/>
            <a:ext cx="647106" cy="575763"/>
          </a:xfrm>
          <a:prstGeom prst="straightConnector1">
            <a:avLst/>
          </a:prstGeom>
          <a:ln>
            <a:solidFill>
              <a:srgbClr val="7C95A5"/>
            </a:solidFill>
            <a:headEnd type="oval"/>
            <a:tailEnd type="arrow" w="lg"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8108939" y="4817816"/>
            <a:ext cx="0" cy="257956"/>
          </a:xfrm>
          <a:prstGeom prst="straightConnector1">
            <a:avLst/>
          </a:prstGeom>
          <a:ln>
            <a:solidFill>
              <a:srgbClr val="495D6B"/>
            </a:solidFill>
            <a:headEnd type="arrow" w="lg" len="med"/>
            <a:tailEnd type="arrow" w="lg"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a:off x="8491442" y="4658912"/>
            <a:ext cx="647106" cy="575764"/>
          </a:xfrm>
          <a:prstGeom prst="straightConnector1">
            <a:avLst/>
          </a:prstGeom>
          <a:ln>
            <a:solidFill>
              <a:srgbClr val="495D6B"/>
            </a:solidFill>
            <a:headEnd type="arrow" w="lg" len="med"/>
            <a:tailEnd type="arrow" w="lg"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7078207" y="4658912"/>
            <a:ext cx="647106" cy="575764"/>
          </a:xfrm>
          <a:prstGeom prst="straightConnector1">
            <a:avLst/>
          </a:prstGeom>
          <a:ln>
            <a:solidFill>
              <a:srgbClr val="1CC083"/>
            </a:solidFill>
            <a:headEnd type="arrow" w="lg" len="med"/>
            <a:tailEnd type="oval" w="med" len="med"/>
          </a:ln>
        </p:spPr>
        <p:style>
          <a:lnRef idx="1">
            <a:schemeClr val="accent1"/>
          </a:lnRef>
          <a:fillRef idx="0">
            <a:schemeClr val="accent1"/>
          </a:fillRef>
          <a:effectRef idx="0">
            <a:schemeClr val="accent1"/>
          </a:effectRef>
          <a:fontRef idx="minor">
            <a:schemeClr val="tx1"/>
          </a:fontRef>
        </p:style>
      </p:cxnSp>
      <p:sp>
        <p:nvSpPr>
          <p:cNvPr id="48" name="Text Placeholder 1"/>
          <p:cNvSpPr txBox="1">
            <a:spLocks/>
          </p:cNvSpPr>
          <p:nvPr/>
        </p:nvSpPr>
        <p:spPr>
          <a:xfrm>
            <a:off x="631528" y="397249"/>
            <a:ext cx="10939908" cy="3132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err="1">
                <a:solidFill>
                  <a:schemeClr val="tx1">
                    <a:lumMod val="65000"/>
                    <a:lumOff val="35000"/>
                  </a:schemeClr>
                </a:solidFill>
                <a:latin typeface="+mj-lt"/>
              </a:rPr>
              <a:t>UrbanSim</a:t>
            </a:r>
            <a:r>
              <a:rPr lang="en-US" b="1" dirty="0">
                <a:solidFill>
                  <a:schemeClr val="tx1">
                    <a:lumMod val="65000"/>
                    <a:lumOff val="35000"/>
                  </a:schemeClr>
                </a:solidFill>
                <a:latin typeface="+mj-lt"/>
              </a:rPr>
              <a:t> Data Flow</a:t>
            </a:r>
          </a:p>
        </p:txBody>
      </p:sp>
    </p:spTree>
    <p:extLst>
      <p:ext uri="{BB962C8B-B14F-4D97-AF65-F5344CB8AC3E}">
        <p14:creationId xmlns:p14="http://schemas.microsoft.com/office/powerpoint/2010/main" val="2211687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8610600" y="6414406"/>
            <a:ext cx="2743200" cy="365125"/>
          </a:xfrm>
        </p:spPr>
        <p:txBody>
          <a:bodyPr/>
          <a:lstStyle/>
          <a:p>
            <a:fld id="{93F1122E-19E5-4C71-A148-83781E741A2C}" type="slidenum">
              <a:rPr lang="en-US" smtClean="0">
                <a:solidFill>
                  <a:schemeClr val="bg1"/>
                </a:solidFill>
              </a:rPr>
              <a:t>9</a:t>
            </a:fld>
            <a:endParaRPr lang="en-US" dirty="0">
              <a:solidFill>
                <a:schemeClr val="bg1"/>
              </a:solidFill>
            </a:endParaRPr>
          </a:p>
        </p:txBody>
      </p:sp>
      <p:sp>
        <p:nvSpPr>
          <p:cNvPr id="6" name="Rectangle 5"/>
          <p:cNvSpPr/>
          <p:nvPr/>
        </p:nvSpPr>
        <p:spPr>
          <a:xfrm>
            <a:off x="7455468" y="2615687"/>
            <a:ext cx="1783080" cy="37002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Street network</a:t>
            </a:r>
          </a:p>
        </p:txBody>
      </p:sp>
      <p:sp>
        <p:nvSpPr>
          <p:cNvPr id="15" name="Rectangle 14"/>
          <p:cNvSpPr/>
          <p:nvPr/>
        </p:nvSpPr>
        <p:spPr>
          <a:xfrm>
            <a:off x="7455468" y="3048844"/>
            <a:ext cx="1783080" cy="37002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Transit network</a:t>
            </a:r>
          </a:p>
        </p:txBody>
      </p:sp>
      <p:sp>
        <p:nvSpPr>
          <p:cNvPr id="16" name="Rectangle 15"/>
          <p:cNvSpPr/>
          <p:nvPr/>
        </p:nvSpPr>
        <p:spPr>
          <a:xfrm>
            <a:off x="7455468" y="5371327"/>
            <a:ext cx="1783080" cy="37002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Zoning</a:t>
            </a:r>
          </a:p>
        </p:txBody>
      </p:sp>
      <p:sp>
        <p:nvSpPr>
          <p:cNvPr id="18" name="Rectangle 17"/>
          <p:cNvSpPr/>
          <p:nvPr/>
        </p:nvSpPr>
        <p:spPr>
          <a:xfrm>
            <a:off x="7455468" y="4636034"/>
            <a:ext cx="1783080" cy="65551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Undevelopable land</a:t>
            </a:r>
          </a:p>
        </p:txBody>
      </p:sp>
      <p:sp>
        <p:nvSpPr>
          <p:cNvPr id="20" name="Rectangle 19"/>
          <p:cNvSpPr/>
          <p:nvPr/>
        </p:nvSpPr>
        <p:spPr>
          <a:xfrm>
            <a:off x="10544206" y="2148033"/>
            <a:ext cx="1620982" cy="84012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Pipeline development projects </a:t>
            </a:r>
          </a:p>
        </p:txBody>
      </p:sp>
      <p:sp>
        <p:nvSpPr>
          <p:cNvPr id="62" name="Rectangle 61">
            <a:extLst>
              <a:ext uri="{FF2B5EF4-FFF2-40B4-BE49-F238E27FC236}">
                <a16:creationId xmlns:a16="http://schemas.microsoft.com/office/drawing/2014/main" id="{A3245A70-46CC-47A9-8AE6-A4D107E04DE6}"/>
              </a:ext>
            </a:extLst>
          </p:cNvPr>
          <p:cNvSpPr/>
          <p:nvPr/>
        </p:nvSpPr>
        <p:spPr>
          <a:xfrm>
            <a:off x="8610600" y="1213024"/>
            <a:ext cx="2238886" cy="4547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Ancillary data</a:t>
            </a:r>
          </a:p>
        </p:txBody>
      </p:sp>
      <p:sp>
        <p:nvSpPr>
          <p:cNvPr id="72" name="Rectangle 71">
            <a:extLst>
              <a:ext uri="{FF2B5EF4-FFF2-40B4-BE49-F238E27FC236}">
                <a16:creationId xmlns:a16="http://schemas.microsoft.com/office/drawing/2014/main" id="{5A44269D-B4F4-4FB0-87A9-AD2F39DC7C12}"/>
              </a:ext>
            </a:extLst>
          </p:cNvPr>
          <p:cNvSpPr/>
          <p:nvPr/>
        </p:nvSpPr>
        <p:spPr>
          <a:xfrm>
            <a:off x="7455468" y="2008760"/>
            <a:ext cx="1783080" cy="54174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Travel model skims</a:t>
            </a:r>
          </a:p>
        </p:txBody>
      </p:sp>
      <p:sp>
        <p:nvSpPr>
          <p:cNvPr id="58" name="Rectangle 57">
            <a:extLst>
              <a:ext uri="{FF2B5EF4-FFF2-40B4-BE49-F238E27FC236}">
                <a16:creationId xmlns:a16="http://schemas.microsoft.com/office/drawing/2014/main" id="{66BFB202-7219-4138-BA44-1AB745E99822}"/>
              </a:ext>
            </a:extLst>
          </p:cNvPr>
          <p:cNvSpPr/>
          <p:nvPr/>
        </p:nvSpPr>
        <p:spPr>
          <a:xfrm>
            <a:off x="2027207" y="3311314"/>
            <a:ext cx="3132371" cy="1744425"/>
          </a:xfrm>
          <a:prstGeom prst="rect">
            <a:avLst/>
          </a:prstGeom>
          <a:solidFill>
            <a:schemeClr val="bg1">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5047E8F9-4E4F-4742-A87C-61E8AF786B2D}"/>
              </a:ext>
            </a:extLst>
          </p:cNvPr>
          <p:cNvSpPr/>
          <p:nvPr/>
        </p:nvSpPr>
        <p:spPr>
          <a:xfrm>
            <a:off x="2282732" y="3354498"/>
            <a:ext cx="1783080" cy="72106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Households</a:t>
            </a:r>
          </a:p>
        </p:txBody>
      </p:sp>
      <p:sp>
        <p:nvSpPr>
          <p:cNvPr id="40" name="Rectangle 39">
            <a:extLst>
              <a:ext uri="{FF2B5EF4-FFF2-40B4-BE49-F238E27FC236}">
                <a16:creationId xmlns:a16="http://schemas.microsoft.com/office/drawing/2014/main" id="{85D2732E-01F1-497B-83C1-5CE7804AC77B}"/>
              </a:ext>
            </a:extLst>
          </p:cNvPr>
          <p:cNvSpPr/>
          <p:nvPr/>
        </p:nvSpPr>
        <p:spPr>
          <a:xfrm>
            <a:off x="3322540" y="4241325"/>
            <a:ext cx="1783080" cy="72106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Persons</a:t>
            </a:r>
          </a:p>
        </p:txBody>
      </p:sp>
      <p:sp>
        <p:nvSpPr>
          <p:cNvPr id="41" name="Rectangle 40">
            <a:extLst>
              <a:ext uri="{FF2B5EF4-FFF2-40B4-BE49-F238E27FC236}">
                <a16:creationId xmlns:a16="http://schemas.microsoft.com/office/drawing/2014/main" id="{E717D5CF-56C7-4522-9F91-09EEE0B4A85B}"/>
              </a:ext>
            </a:extLst>
          </p:cNvPr>
          <p:cNvSpPr/>
          <p:nvPr/>
        </p:nvSpPr>
        <p:spPr>
          <a:xfrm>
            <a:off x="2282732" y="5115910"/>
            <a:ext cx="1783080" cy="72106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Jobs</a:t>
            </a:r>
          </a:p>
        </p:txBody>
      </p:sp>
      <p:sp>
        <p:nvSpPr>
          <p:cNvPr id="44" name="Rectangle 43">
            <a:extLst>
              <a:ext uri="{FF2B5EF4-FFF2-40B4-BE49-F238E27FC236}">
                <a16:creationId xmlns:a16="http://schemas.microsoft.com/office/drawing/2014/main" id="{2851074B-1223-4FC4-A0BA-FEEB551E1848}"/>
              </a:ext>
            </a:extLst>
          </p:cNvPr>
          <p:cNvSpPr/>
          <p:nvPr/>
        </p:nvSpPr>
        <p:spPr>
          <a:xfrm>
            <a:off x="4213947" y="5115432"/>
            <a:ext cx="1783080" cy="72106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Business establishments</a:t>
            </a:r>
          </a:p>
        </p:txBody>
      </p:sp>
      <p:sp>
        <p:nvSpPr>
          <p:cNvPr id="46" name="Rectangle 45">
            <a:extLst>
              <a:ext uri="{FF2B5EF4-FFF2-40B4-BE49-F238E27FC236}">
                <a16:creationId xmlns:a16="http://schemas.microsoft.com/office/drawing/2014/main" id="{929E91B2-1294-42BC-9A4F-6789D8088925}"/>
              </a:ext>
            </a:extLst>
          </p:cNvPr>
          <p:cNvSpPr/>
          <p:nvPr/>
        </p:nvSpPr>
        <p:spPr>
          <a:xfrm>
            <a:off x="1271146" y="2464102"/>
            <a:ext cx="1783080" cy="72106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Buildings</a:t>
            </a:r>
          </a:p>
        </p:txBody>
      </p:sp>
      <p:sp>
        <p:nvSpPr>
          <p:cNvPr id="49" name="Rectangle 48">
            <a:extLst>
              <a:ext uri="{FF2B5EF4-FFF2-40B4-BE49-F238E27FC236}">
                <a16:creationId xmlns:a16="http://schemas.microsoft.com/office/drawing/2014/main" id="{D8C8592C-7F40-42C4-A094-9666979AA2D3}"/>
              </a:ext>
            </a:extLst>
          </p:cNvPr>
          <p:cNvSpPr/>
          <p:nvPr/>
        </p:nvSpPr>
        <p:spPr>
          <a:xfrm>
            <a:off x="162085" y="1638814"/>
            <a:ext cx="1783080" cy="72106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Parcels</a:t>
            </a:r>
          </a:p>
        </p:txBody>
      </p:sp>
      <p:cxnSp>
        <p:nvCxnSpPr>
          <p:cNvPr id="11" name="Connector: Elbow 10">
            <a:extLst>
              <a:ext uri="{FF2B5EF4-FFF2-40B4-BE49-F238E27FC236}">
                <a16:creationId xmlns:a16="http://schemas.microsoft.com/office/drawing/2014/main" id="{8EBA772F-EE63-48D3-864D-DBB9CB1E4002}"/>
              </a:ext>
            </a:extLst>
          </p:cNvPr>
          <p:cNvCxnSpPr>
            <a:stCxn id="49" idx="2"/>
            <a:endCxn id="46" idx="1"/>
          </p:cNvCxnSpPr>
          <p:nvPr/>
        </p:nvCxnSpPr>
        <p:spPr>
          <a:xfrm rot="16200000" flipH="1">
            <a:off x="930008" y="2483496"/>
            <a:ext cx="464755" cy="217521"/>
          </a:xfrm>
          <a:prstGeom prst="bentConnector2">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Connector: Elbow 49">
            <a:extLst>
              <a:ext uri="{FF2B5EF4-FFF2-40B4-BE49-F238E27FC236}">
                <a16:creationId xmlns:a16="http://schemas.microsoft.com/office/drawing/2014/main" id="{FAF7862E-E54E-4AE4-B59C-F5EAE6499CE4}"/>
              </a:ext>
            </a:extLst>
          </p:cNvPr>
          <p:cNvCxnSpPr>
            <a:cxnSpLocks/>
            <a:stCxn id="46" idx="2"/>
            <a:endCxn id="39" idx="1"/>
          </p:cNvCxnSpPr>
          <p:nvPr/>
        </p:nvCxnSpPr>
        <p:spPr>
          <a:xfrm rot="16200000" flipH="1">
            <a:off x="1957778" y="3390076"/>
            <a:ext cx="529863" cy="120046"/>
          </a:xfrm>
          <a:prstGeom prst="bentConnector2">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Connector: Elbow 54">
            <a:extLst>
              <a:ext uri="{FF2B5EF4-FFF2-40B4-BE49-F238E27FC236}">
                <a16:creationId xmlns:a16="http://schemas.microsoft.com/office/drawing/2014/main" id="{3DC3CBC7-C14D-4413-89A4-C0BBE9FD58B4}"/>
              </a:ext>
            </a:extLst>
          </p:cNvPr>
          <p:cNvCxnSpPr>
            <a:cxnSpLocks/>
            <a:stCxn id="46" idx="2"/>
            <a:endCxn id="41" idx="1"/>
          </p:cNvCxnSpPr>
          <p:nvPr/>
        </p:nvCxnSpPr>
        <p:spPr>
          <a:xfrm rot="16200000" flipH="1">
            <a:off x="1077072" y="4270782"/>
            <a:ext cx="2291275" cy="120046"/>
          </a:xfrm>
          <a:prstGeom prst="bentConnector2">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Connector: Elbow 55">
            <a:extLst>
              <a:ext uri="{FF2B5EF4-FFF2-40B4-BE49-F238E27FC236}">
                <a16:creationId xmlns:a16="http://schemas.microsoft.com/office/drawing/2014/main" id="{6DD00798-A380-4E4D-A49C-4FC3FFA05227}"/>
              </a:ext>
            </a:extLst>
          </p:cNvPr>
          <p:cNvCxnSpPr>
            <a:cxnSpLocks/>
            <a:stCxn id="39" idx="2"/>
            <a:endCxn id="40" idx="1"/>
          </p:cNvCxnSpPr>
          <p:nvPr/>
        </p:nvCxnSpPr>
        <p:spPr>
          <a:xfrm rot="16200000" flipH="1">
            <a:off x="2985259" y="4264577"/>
            <a:ext cx="526294" cy="148268"/>
          </a:xfrm>
          <a:prstGeom prst="bentConnector2">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E354201-51AB-4518-B04C-19198A88D7F0}"/>
              </a:ext>
            </a:extLst>
          </p:cNvPr>
          <p:cNvCxnSpPr>
            <a:stCxn id="41" idx="3"/>
            <a:endCxn id="44" idx="1"/>
          </p:cNvCxnSpPr>
          <p:nvPr/>
        </p:nvCxnSpPr>
        <p:spPr>
          <a:xfrm flipV="1">
            <a:off x="4065812" y="5475965"/>
            <a:ext cx="148135" cy="47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C3DE3148-8762-4D14-8A66-F78911A2A66C}"/>
              </a:ext>
            </a:extLst>
          </p:cNvPr>
          <p:cNvSpPr txBox="1"/>
          <p:nvPr/>
        </p:nvSpPr>
        <p:spPr>
          <a:xfrm rot="16200000">
            <a:off x="1226161" y="3998860"/>
            <a:ext cx="1294778" cy="369332"/>
          </a:xfrm>
          <a:prstGeom prst="rect">
            <a:avLst/>
          </a:prstGeom>
          <a:noFill/>
        </p:spPr>
        <p:txBody>
          <a:bodyPr wrap="none" rtlCol="0">
            <a:spAutoFit/>
          </a:bodyPr>
          <a:lstStyle/>
          <a:p>
            <a:r>
              <a:rPr lang="en-US" dirty="0"/>
              <a:t>Synthesized</a:t>
            </a:r>
          </a:p>
        </p:txBody>
      </p:sp>
      <p:sp>
        <p:nvSpPr>
          <p:cNvPr id="63" name="TextBox 62">
            <a:extLst>
              <a:ext uri="{FF2B5EF4-FFF2-40B4-BE49-F238E27FC236}">
                <a16:creationId xmlns:a16="http://schemas.microsoft.com/office/drawing/2014/main" id="{36ECB8E9-9A07-4DBE-8EDE-DE30C4A5ADEA}"/>
              </a:ext>
            </a:extLst>
          </p:cNvPr>
          <p:cNvSpPr txBox="1"/>
          <p:nvPr/>
        </p:nvSpPr>
        <p:spPr>
          <a:xfrm>
            <a:off x="162085" y="649839"/>
            <a:ext cx="3177473" cy="461665"/>
          </a:xfrm>
          <a:prstGeom prst="rect">
            <a:avLst/>
          </a:prstGeom>
          <a:noFill/>
        </p:spPr>
        <p:txBody>
          <a:bodyPr wrap="none" rtlCol="0">
            <a:spAutoFit/>
          </a:bodyPr>
          <a:lstStyle/>
          <a:p>
            <a:r>
              <a:rPr lang="en-US" sz="2400" b="1" dirty="0"/>
              <a:t>Base Data: Parcel model</a:t>
            </a:r>
          </a:p>
        </p:txBody>
      </p:sp>
      <p:sp>
        <p:nvSpPr>
          <p:cNvPr id="64" name="TextBox 63">
            <a:extLst>
              <a:ext uri="{FF2B5EF4-FFF2-40B4-BE49-F238E27FC236}">
                <a16:creationId xmlns:a16="http://schemas.microsoft.com/office/drawing/2014/main" id="{FD935176-EF1D-4BB2-821C-4404CBED5980}"/>
              </a:ext>
            </a:extLst>
          </p:cNvPr>
          <p:cNvSpPr txBox="1"/>
          <p:nvPr/>
        </p:nvSpPr>
        <p:spPr>
          <a:xfrm>
            <a:off x="3056266" y="2357207"/>
            <a:ext cx="1680268" cy="954107"/>
          </a:xfrm>
          <a:prstGeom prst="rect">
            <a:avLst/>
          </a:prstGeom>
          <a:noFill/>
        </p:spPr>
        <p:txBody>
          <a:bodyPr wrap="none" rtlCol="0">
            <a:spAutoFit/>
          </a:bodyPr>
          <a:lstStyle/>
          <a:p>
            <a:pPr marL="285750" indent="-285750">
              <a:buFont typeface="Arial" panose="020B0604020202020204" pitchFamily="34" charset="0"/>
              <a:buChar char="•"/>
            </a:pPr>
            <a:r>
              <a:rPr lang="en-US" sz="1400" dirty="0"/>
              <a:t>Residential units</a:t>
            </a:r>
          </a:p>
          <a:p>
            <a:pPr marL="285750" indent="-285750">
              <a:buFont typeface="Arial" panose="020B0604020202020204" pitchFamily="34" charset="0"/>
              <a:buChar char="•"/>
            </a:pPr>
            <a:r>
              <a:rPr lang="en-US" sz="1400" dirty="0"/>
              <a:t>Tenure</a:t>
            </a:r>
          </a:p>
          <a:p>
            <a:pPr marL="285750" indent="-285750">
              <a:buFont typeface="Arial" panose="020B0604020202020204" pitchFamily="34" charset="0"/>
              <a:buChar char="•"/>
            </a:pPr>
            <a:r>
              <a:rPr lang="en-US" sz="1400" dirty="0"/>
              <a:t>SQFT</a:t>
            </a:r>
          </a:p>
          <a:p>
            <a:pPr marL="285750" indent="-285750">
              <a:buFont typeface="Arial" panose="020B0604020202020204" pitchFamily="34" charset="0"/>
              <a:buChar char="•"/>
            </a:pPr>
            <a:r>
              <a:rPr lang="en-US" sz="1400" dirty="0"/>
              <a:t>Building type</a:t>
            </a:r>
          </a:p>
        </p:txBody>
      </p:sp>
      <p:sp>
        <p:nvSpPr>
          <p:cNvPr id="80" name="TextBox 79">
            <a:extLst>
              <a:ext uri="{FF2B5EF4-FFF2-40B4-BE49-F238E27FC236}">
                <a16:creationId xmlns:a16="http://schemas.microsoft.com/office/drawing/2014/main" id="{CFF5EEF7-D3C9-48BD-B793-AD62A4F2683B}"/>
              </a:ext>
            </a:extLst>
          </p:cNvPr>
          <p:cNvSpPr txBox="1"/>
          <p:nvPr/>
        </p:nvSpPr>
        <p:spPr>
          <a:xfrm>
            <a:off x="5980589" y="2493774"/>
            <a:ext cx="1256663" cy="738664"/>
          </a:xfrm>
          <a:prstGeom prst="rect">
            <a:avLst/>
          </a:prstGeom>
          <a:noFill/>
        </p:spPr>
        <p:txBody>
          <a:bodyPr wrap="square" rtlCol="0">
            <a:spAutoFit/>
          </a:bodyPr>
          <a:lstStyle/>
          <a:p>
            <a:pPr algn="ctr"/>
            <a:r>
              <a:rPr lang="en-US" sz="1400" dirty="0"/>
              <a:t>Travel time and accessibility</a:t>
            </a:r>
          </a:p>
        </p:txBody>
      </p:sp>
      <p:sp>
        <p:nvSpPr>
          <p:cNvPr id="81" name="Rectangle 80">
            <a:extLst>
              <a:ext uri="{FF2B5EF4-FFF2-40B4-BE49-F238E27FC236}">
                <a16:creationId xmlns:a16="http://schemas.microsoft.com/office/drawing/2014/main" id="{473B99FE-8833-443F-BD82-66BB059DF431}"/>
              </a:ext>
            </a:extLst>
          </p:cNvPr>
          <p:cNvSpPr/>
          <p:nvPr/>
        </p:nvSpPr>
        <p:spPr>
          <a:xfrm>
            <a:off x="7455468" y="3652333"/>
            <a:ext cx="1783080" cy="37002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Control totals</a:t>
            </a:r>
          </a:p>
        </p:txBody>
      </p:sp>
      <p:sp>
        <p:nvSpPr>
          <p:cNvPr id="82" name="TextBox 81">
            <a:extLst>
              <a:ext uri="{FF2B5EF4-FFF2-40B4-BE49-F238E27FC236}">
                <a16:creationId xmlns:a16="http://schemas.microsoft.com/office/drawing/2014/main" id="{D995C7D4-CBFC-4D3A-9624-82CBCDECFB01}"/>
              </a:ext>
            </a:extLst>
          </p:cNvPr>
          <p:cNvSpPr txBox="1"/>
          <p:nvPr/>
        </p:nvSpPr>
        <p:spPr>
          <a:xfrm>
            <a:off x="5893505" y="3869646"/>
            <a:ext cx="1256663" cy="307777"/>
          </a:xfrm>
          <a:prstGeom prst="rect">
            <a:avLst/>
          </a:prstGeom>
          <a:noFill/>
        </p:spPr>
        <p:txBody>
          <a:bodyPr wrap="square" rtlCol="0">
            <a:spAutoFit/>
          </a:bodyPr>
          <a:lstStyle/>
          <a:p>
            <a:pPr algn="ctr"/>
            <a:r>
              <a:rPr lang="en-US" sz="1400" dirty="0"/>
              <a:t>Macro trends</a:t>
            </a:r>
          </a:p>
        </p:txBody>
      </p:sp>
      <p:sp>
        <p:nvSpPr>
          <p:cNvPr id="83" name="TextBox 82">
            <a:extLst>
              <a:ext uri="{FF2B5EF4-FFF2-40B4-BE49-F238E27FC236}">
                <a16:creationId xmlns:a16="http://schemas.microsoft.com/office/drawing/2014/main" id="{4F59A5DE-BA34-49A1-BCD5-A6B3DECF30F6}"/>
              </a:ext>
            </a:extLst>
          </p:cNvPr>
          <p:cNvSpPr txBox="1"/>
          <p:nvPr/>
        </p:nvSpPr>
        <p:spPr>
          <a:xfrm>
            <a:off x="5967261" y="5309976"/>
            <a:ext cx="1256663" cy="523220"/>
          </a:xfrm>
          <a:prstGeom prst="rect">
            <a:avLst/>
          </a:prstGeom>
          <a:noFill/>
        </p:spPr>
        <p:txBody>
          <a:bodyPr wrap="square" rtlCol="0">
            <a:spAutoFit/>
          </a:bodyPr>
          <a:lstStyle/>
          <a:p>
            <a:pPr algn="ctr"/>
            <a:r>
              <a:rPr lang="en-US" sz="1400" dirty="0"/>
              <a:t>Development capacities</a:t>
            </a:r>
          </a:p>
        </p:txBody>
      </p:sp>
      <p:sp>
        <p:nvSpPr>
          <p:cNvPr id="84" name="Rectangle 83">
            <a:extLst>
              <a:ext uri="{FF2B5EF4-FFF2-40B4-BE49-F238E27FC236}">
                <a16:creationId xmlns:a16="http://schemas.microsoft.com/office/drawing/2014/main" id="{8D77442B-FFE4-4070-9953-7C0F739B2C32}"/>
              </a:ext>
            </a:extLst>
          </p:cNvPr>
          <p:cNvSpPr/>
          <p:nvPr/>
        </p:nvSpPr>
        <p:spPr>
          <a:xfrm>
            <a:off x="7455468" y="4067155"/>
            <a:ext cx="1783080" cy="37002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Vacancy rate</a:t>
            </a:r>
          </a:p>
        </p:txBody>
      </p:sp>
      <p:sp>
        <p:nvSpPr>
          <p:cNvPr id="85" name="TextBox 84">
            <a:extLst>
              <a:ext uri="{FF2B5EF4-FFF2-40B4-BE49-F238E27FC236}">
                <a16:creationId xmlns:a16="http://schemas.microsoft.com/office/drawing/2014/main" id="{6E5CD5A1-9DB4-4B34-A313-8065C90FA905}"/>
              </a:ext>
            </a:extLst>
          </p:cNvPr>
          <p:cNvSpPr txBox="1"/>
          <p:nvPr/>
        </p:nvSpPr>
        <p:spPr>
          <a:xfrm>
            <a:off x="9255453" y="2214393"/>
            <a:ext cx="1256663" cy="738664"/>
          </a:xfrm>
          <a:prstGeom prst="rect">
            <a:avLst/>
          </a:prstGeom>
          <a:noFill/>
        </p:spPr>
        <p:txBody>
          <a:bodyPr wrap="square" rtlCol="0">
            <a:spAutoFit/>
          </a:bodyPr>
          <a:lstStyle/>
          <a:p>
            <a:pPr algn="ctr"/>
            <a:r>
              <a:rPr lang="en-US" sz="1400" dirty="0"/>
              <a:t>Known upcoming development</a:t>
            </a:r>
          </a:p>
        </p:txBody>
      </p:sp>
      <p:sp>
        <p:nvSpPr>
          <p:cNvPr id="86" name="TextBox 85">
            <a:extLst>
              <a:ext uri="{FF2B5EF4-FFF2-40B4-BE49-F238E27FC236}">
                <a16:creationId xmlns:a16="http://schemas.microsoft.com/office/drawing/2014/main" id="{4FD9A2FD-0248-46AB-9459-6AF0DF87B7F2}"/>
              </a:ext>
            </a:extLst>
          </p:cNvPr>
          <p:cNvSpPr txBox="1"/>
          <p:nvPr/>
        </p:nvSpPr>
        <p:spPr>
          <a:xfrm>
            <a:off x="9255452" y="3112669"/>
            <a:ext cx="1256663" cy="738664"/>
          </a:xfrm>
          <a:prstGeom prst="rect">
            <a:avLst/>
          </a:prstGeom>
          <a:noFill/>
        </p:spPr>
        <p:txBody>
          <a:bodyPr wrap="square" rtlCol="0">
            <a:spAutoFit/>
          </a:bodyPr>
          <a:lstStyle/>
          <a:p>
            <a:pPr algn="ctr"/>
            <a:r>
              <a:rPr lang="en-US" sz="1400" dirty="0"/>
              <a:t>Calibration and validation data</a:t>
            </a:r>
          </a:p>
        </p:txBody>
      </p:sp>
      <p:sp>
        <p:nvSpPr>
          <p:cNvPr id="87" name="Rectangle 86">
            <a:extLst>
              <a:ext uri="{FF2B5EF4-FFF2-40B4-BE49-F238E27FC236}">
                <a16:creationId xmlns:a16="http://schemas.microsoft.com/office/drawing/2014/main" id="{3AE07CE7-4233-46BB-B126-B945E3D31B90}"/>
              </a:ext>
            </a:extLst>
          </p:cNvPr>
          <p:cNvSpPr/>
          <p:nvPr/>
        </p:nvSpPr>
        <p:spPr>
          <a:xfrm>
            <a:off x="10528358" y="3157384"/>
            <a:ext cx="1620982" cy="63119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Observed growth targets</a:t>
            </a:r>
          </a:p>
        </p:txBody>
      </p:sp>
      <p:sp>
        <p:nvSpPr>
          <p:cNvPr id="69" name="Left Bracket 68">
            <a:extLst>
              <a:ext uri="{FF2B5EF4-FFF2-40B4-BE49-F238E27FC236}">
                <a16:creationId xmlns:a16="http://schemas.microsoft.com/office/drawing/2014/main" id="{8942C358-D42E-4A14-8851-5828604050C9}"/>
              </a:ext>
            </a:extLst>
          </p:cNvPr>
          <p:cNvSpPr/>
          <p:nvPr/>
        </p:nvSpPr>
        <p:spPr>
          <a:xfrm>
            <a:off x="7182490" y="1977604"/>
            <a:ext cx="218216" cy="1461932"/>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8" name="Straight Connector 87">
            <a:extLst>
              <a:ext uri="{FF2B5EF4-FFF2-40B4-BE49-F238E27FC236}">
                <a16:creationId xmlns:a16="http://schemas.microsoft.com/office/drawing/2014/main" id="{F6865D04-6D3E-4BB5-A92C-9CF11A20B525}"/>
              </a:ext>
            </a:extLst>
          </p:cNvPr>
          <p:cNvCxnSpPr/>
          <p:nvPr/>
        </p:nvCxnSpPr>
        <p:spPr>
          <a:xfrm flipV="1">
            <a:off x="7034355" y="2819946"/>
            <a:ext cx="148135" cy="47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6" name="Left Bracket 115">
            <a:extLst>
              <a:ext uri="{FF2B5EF4-FFF2-40B4-BE49-F238E27FC236}">
                <a16:creationId xmlns:a16="http://schemas.microsoft.com/office/drawing/2014/main" id="{42E23D48-7280-415E-B519-3C70FB881A9E}"/>
              </a:ext>
            </a:extLst>
          </p:cNvPr>
          <p:cNvSpPr/>
          <p:nvPr/>
        </p:nvSpPr>
        <p:spPr>
          <a:xfrm>
            <a:off x="7204264" y="3597270"/>
            <a:ext cx="218216" cy="907745"/>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17" name="Straight Connector 116">
            <a:extLst>
              <a:ext uri="{FF2B5EF4-FFF2-40B4-BE49-F238E27FC236}">
                <a16:creationId xmlns:a16="http://schemas.microsoft.com/office/drawing/2014/main" id="{7DD27D8B-E111-4771-AADE-A9E92A4F7849}"/>
              </a:ext>
            </a:extLst>
          </p:cNvPr>
          <p:cNvCxnSpPr/>
          <p:nvPr/>
        </p:nvCxnSpPr>
        <p:spPr>
          <a:xfrm flipV="1">
            <a:off x="7056129" y="4031997"/>
            <a:ext cx="148135" cy="26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53490E-2F4D-444A-A938-F678AFEB9330}"/>
              </a:ext>
            </a:extLst>
          </p:cNvPr>
          <p:cNvCxnSpPr/>
          <p:nvPr/>
        </p:nvCxnSpPr>
        <p:spPr>
          <a:xfrm flipV="1">
            <a:off x="7179501" y="5577739"/>
            <a:ext cx="148135" cy="3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0" name="TextBox 119">
            <a:extLst>
              <a:ext uri="{FF2B5EF4-FFF2-40B4-BE49-F238E27FC236}">
                <a16:creationId xmlns:a16="http://schemas.microsoft.com/office/drawing/2014/main" id="{EDDB1C40-53B0-4DE0-9941-4BFE49D4E386}"/>
              </a:ext>
            </a:extLst>
          </p:cNvPr>
          <p:cNvSpPr txBox="1"/>
          <p:nvPr/>
        </p:nvSpPr>
        <p:spPr>
          <a:xfrm>
            <a:off x="5960007" y="4693124"/>
            <a:ext cx="1256663" cy="523220"/>
          </a:xfrm>
          <a:prstGeom prst="rect">
            <a:avLst/>
          </a:prstGeom>
          <a:noFill/>
        </p:spPr>
        <p:txBody>
          <a:bodyPr wrap="square" rtlCol="0">
            <a:spAutoFit/>
          </a:bodyPr>
          <a:lstStyle/>
          <a:p>
            <a:pPr algn="ctr"/>
            <a:r>
              <a:rPr lang="en-US" sz="1400" dirty="0"/>
              <a:t>Development constraints</a:t>
            </a:r>
          </a:p>
        </p:txBody>
      </p:sp>
      <p:cxnSp>
        <p:nvCxnSpPr>
          <p:cNvPr id="121" name="Straight Connector 120">
            <a:extLst>
              <a:ext uri="{FF2B5EF4-FFF2-40B4-BE49-F238E27FC236}">
                <a16:creationId xmlns:a16="http://schemas.microsoft.com/office/drawing/2014/main" id="{D946E386-FA20-42D0-A9F8-6722F5F71EB0}"/>
              </a:ext>
            </a:extLst>
          </p:cNvPr>
          <p:cNvCxnSpPr/>
          <p:nvPr/>
        </p:nvCxnSpPr>
        <p:spPr>
          <a:xfrm flipV="1">
            <a:off x="7172247" y="4960887"/>
            <a:ext cx="148135" cy="3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4164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imple-light-2">
  <a:themeElements>
    <a:clrScheme name="simple-light-2">
      <a:dk1>
        <a:srgbClr val="000000"/>
      </a:dk1>
      <a:lt1>
        <a:srgbClr val="FFFFFF"/>
      </a:lt1>
      <a:dk2>
        <a:srgbClr val="A7A7A7"/>
      </a:dk2>
      <a:lt2>
        <a:srgbClr val="535353"/>
      </a:lt2>
      <a:accent1>
        <a:srgbClr val="FFAB40"/>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simple-light-2">
      <a:majorFont>
        <a:latin typeface="Arial"/>
        <a:ea typeface="Arial"/>
        <a:cs typeface="Arial"/>
      </a:majorFont>
      <a:minorFont>
        <a:latin typeface="Helvetica"/>
        <a:ea typeface="Helvetica"/>
        <a:cs typeface="Helvetica"/>
      </a:minorFont>
    </a:fontScheme>
    <a:fmtScheme name="simple-light-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20227</TotalTime>
  <Words>2103</Words>
  <Application>Microsoft Macintosh PowerPoint</Application>
  <PresentationFormat>Widescreen</PresentationFormat>
  <Paragraphs>327</Paragraphs>
  <Slides>27</Slides>
  <Notes>10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27</vt:i4>
      </vt:variant>
    </vt:vector>
  </HeadingPairs>
  <TitlesOfParts>
    <vt:vector size="39" baseType="lpstr">
      <vt:lpstr>Arial</vt:lpstr>
      <vt:lpstr>Calibri</vt:lpstr>
      <vt:lpstr>Calibri Light</vt:lpstr>
      <vt:lpstr>Candara</vt:lpstr>
      <vt:lpstr>FontAwesome</vt:lpstr>
      <vt:lpstr>Helvetica</vt:lpstr>
      <vt:lpstr>Lato</vt:lpstr>
      <vt:lpstr>Lato Bold</vt:lpstr>
      <vt:lpstr>Lato Light</vt:lpstr>
      <vt:lpstr>Times New Roman</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20</cp:revision>
  <dcterms:modified xsi:type="dcterms:W3CDTF">2018-11-29T14:45:04Z</dcterms:modified>
</cp:coreProperties>
</file>