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62" r:id="rId3"/>
    <p:sldId id="257" r:id="rId4"/>
    <p:sldId id="259" r:id="rId5"/>
    <p:sldId id="260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3875" autoAdjust="0"/>
  </p:normalViewPr>
  <p:slideViewPr>
    <p:cSldViewPr>
      <p:cViewPr varScale="1">
        <p:scale>
          <a:sx n="123" d="100"/>
          <a:sy n="123" d="100"/>
        </p:scale>
        <p:origin x="186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CBA50-ED2D-4B78-BFAE-964C88926FCD}" type="datetimeFigureOut">
              <a:rPr lang="en-US" smtClean="0"/>
              <a:t>12/3/18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6D257-CA77-4850-8D3D-7F5C5FF57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7668-16BC-4737-81DB-7F46B0EFC455}" type="datetimeFigureOut">
              <a:rPr lang="en-US" smtClean="0"/>
              <a:t>12/3/18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9FCD-EBC6-44C6-873B-F7F3EF442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75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7668-16BC-4737-81DB-7F46B0EFC455}" type="datetimeFigureOut">
              <a:rPr lang="en-US" smtClean="0"/>
              <a:t>12/3/18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9FCD-EBC6-44C6-873B-F7F3EF442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67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27F97668-16BC-4737-81DB-7F46B0EFC455}" type="datetimeFigureOut">
              <a:rPr lang="en-US" smtClean="0"/>
              <a:t>12/3/18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033B9FCD-EBC6-44C6-873B-F7F3EF442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2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7668-16BC-4737-81DB-7F46B0EFC455}" type="datetimeFigureOut">
              <a:rPr lang="en-US" smtClean="0"/>
              <a:t>12/3/18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9FCD-EBC6-44C6-873B-F7F3EF442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7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F97668-16BC-4737-81DB-7F46B0EFC455}" type="datetimeFigureOut">
              <a:rPr lang="en-US" smtClean="0"/>
              <a:t>12/3/18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3B9FCD-EBC6-44C6-873B-F7F3EF442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13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7668-16BC-4737-81DB-7F46B0EFC455}" type="datetimeFigureOut">
              <a:rPr lang="en-US" smtClean="0"/>
              <a:t>12/3/18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9FCD-EBC6-44C6-873B-F7F3EF442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78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7668-16BC-4737-81DB-7F46B0EFC455}" type="datetimeFigureOut">
              <a:rPr lang="en-US" smtClean="0"/>
              <a:t>12/3/18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9FCD-EBC6-44C6-873B-F7F3EF442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49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7668-16BC-4737-81DB-7F46B0EFC455}" type="datetimeFigureOut">
              <a:rPr lang="en-US" smtClean="0"/>
              <a:t>12/3/18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9FCD-EBC6-44C6-873B-F7F3EF442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7668-16BC-4737-81DB-7F46B0EFC455}" type="datetimeFigureOut">
              <a:rPr lang="en-US" smtClean="0"/>
              <a:t>12/3/18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9FCD-EBC6-44C6-873B-F7F3EF442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47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7668-16BC-4737-81DB-7F46B0EFC455}" type="datetimeFigureOut">
              <a:rPr lang="en-US" smtClean="0"/>
              <a:t>12/3/18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9FCD-EBC6-44C6-873B-F7F3EF442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6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7668-16BC-4737-81DB-7F46B0EFC455}" type="datetimeFigureOut">
              <a:rPr lang="en-US" smtClean="0"/>
              <a:t>12/3/18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9FCD-EBC6-44C6-873B-F7F3EF442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23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27F97668-16BC-4737-81DB-7F46B0EFC455}" type="datetimeFigureOut">
              <a:rPr lang="en-US" smtClean="0"/>
              <a:t>12/3/18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033B9FCD-EBC6-44C6-873B-F7F3EF442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240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TNMUG –  MPO Data Needs Discussion</a:t>
            </a:r>
            <a:br>
              <a:rPr lang="en-US" sz="3600" dirty="0"/>
            </a:b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Knoxville Regional TPO Perspective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873" y="4800600"/>
            <a:ext cx="6858000" cy="1309255"/>
          </a:xfrm>
        </p:spPr>
        <p:txBody>
          <a:bodyPr>
            <a:normAutofit/>
          </a:bodyPr>
          <a:lstStyle/>
          <a:p>
            <a:r>
              <a:rPr lang="en-US" sz="2800" dirty="0"/>
              <a:t>November 29,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00" y="76200"/>
            <a:ext cx="1739347" cy="173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47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B13E7-46F8-4CE6-869E-FBCD5A68F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Summary of Major Data Uses</a:t>
            </a:r>
            <a:br>
              <a:rPr lang="en-US" dirty="0"/>
            </a:br>
            <a:r>
              <a:rPr lang="en-US" dirty="0"/>
              <a:t>for Transportation Planning</a:t>
            </a:r>
            <a:br>
              <a:rPr lang="en-US" dirty="0"/>
            </a:br>
            <a:r>
              <a:rPr lang="en-US" dirty="0"/>
              <a:t> at Knoxville TPO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8F6C3-DFCC-43E6-9343-25CFF0B1A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209799"/>
            <a:ext cx="8763000" cy="2133601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Travel Demand Model Development/Calibration/Validation</a:t>
            </a:r>
          </a:p>
          <a:p>
            <a:r>
              <a:rPr lang="en-US" sz="2800" dirty="0"/>
              <a:t>FAST Act Performance Management</a:t>
            </a:r>
          </a:p>
          <a:p>
            <a:r>
              <a:rPr lang="en-US" sz="2800" dirty="0"/>
              <a:t>Other Multi-Modal Systems Performance Information to Identify Needs and Deficiencies </a:t>
            </a:r>
          </a:p>
          <a:p>
            <a:r>
              <a:rPr lang="en-US" sz="2800" dirty="0"/>
              <a:t>Transportation Conformity (MOVES Model Inputs)</a:t>
            </a:r>
          </a:p>
          <a:p>
            <a:endParaRPr lang="en-US" dirty="0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439C024A-6456-4E12-A906-661B05BAA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24399"/>
            <a:ext cx="9144000" cy="213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105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7129922" cy="533400"/>
          </a:xfrm>
        </p:spPr>
        <p:txBody>
          <a:bodyPr>
            <a:noAutofit/>
          </a:bodyPr>
          <a:lstStyle/>
          <a:p>
            <a:r>
              <a:rPr lang="en-US" sz="3200" dirty="0"/>
              <a:t>Knoxville Regional Travel Model Background - Geography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6" b="100000" l="2953" r="976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2209800"/>
            <a:ext cx="6803973" cy="4495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533400"/>
            <a:ext cx="990600" cy="990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384215"/>
            <a:ext cx="2895600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400" dirty="0">
                <a:latin typeface="+mj-lt"/>
              </a:rPr>
              <a:t>10 counties – 3,725 sq. mi.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400" dirty="0">
                <a:latin typeface="+mj-lt"/>
              </a:rPr>
              <a:t>Population – 978,700 persons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400" dirty="0">
                <a:latin typeface="+mj-lt"/>
              </a:rPr>
              <a:t>TAZ – 1,108 zones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400" dirty="0">
                <a:latin typeface="+mj-lt"/>
              </a:rPr>
              <a:t>Network – 3,000 miles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400" dirty="0">
                <a:latin typeface="+mj-lt"/>
              </a:rPr>
              <a:t>Covers Knoxville </a:t>
            </a:r>
            <a:r>
              <a:rPr lang="en-US" sz="2400" u="sng" dirty="0">
                <a:latin typeface="+mj-lt"/>
              </a:rPr>
              <a:t>and</a:t>
            </a:r>
            <a:r>
              <a:rPr lang="en-US" sz="2400" dirty="0">
                <a:latin typeface="+mj-lt"/>
              </a:rPr>
              <a:t> Lakeway MPAs</a:t>
            </a:r>
          </a:p>
        </p:txBody>
      </p:sp>
    </p:spTree>
    <p:extLst>
      <p:ext uri="{BB962C8B-B14F-4D97-AF65-F5344CB8AC3E}">
        <p14:creationId xmlns:p14="http://schemas.microsoft.com/office/powerpoint/2010/main" val="307728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626897"/>
            <a:ext cx="8458200" cy="743712"/>
          </a:xfrm>
        </p:spPr>
        <p:txBody>
          <a:bodyPr>
            <a:noAutofit/>
          </a:bodyPr>
          <a:lstStyle/>
          <a:p>
            <a:r>
              <a:rPr lang="en-US" sz="3200" dirty="0"/>
              <a:t>Knoxville Regional Travel Model Background – Chronology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1865864"/>
            <a:ext cx="5791200" cy="4992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spcAft>
                <a:spcPts val="600"/>
              </a:spcAft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400" b="1" dirty="0">
                <a:latin typeface="+mj-lt"/>
              </a:rPr>
              <a:t>2000</a:t>
            </a:r>
            <a:r>
              <a:rPr lang="en-US" sz="2400" dirty="0">
                <a:latin typeface="+mj-lt"/>
              </a:rPr>
              <a:t> – HH Travel Survey</a:t>
            </a:r>
          </a:p>
          <a:p>
            <a:pPr marL="274320" lvl="0" indent="-274320">
              <a:spcBef>
                <a:spcPct val="20000"/>
              </a:spcBef>
              <a:spcAft>
                <a:spcPts val="600"/>
              </a:spcAft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400" b="1" dirty="0">
                <a:latin typeface="+mj-lt"/>
              </a:rPr>
              <a:t>2002</a:t>
            </a:r>
            <a:r>
              <a:rPr lang="en-US" sz="2400" dirty="0">
                <a:latin typeface="+mj-lt"/>
              </a:rPr>
              <a:t> – New Trip Based Model</a:t>
            </a:r>
          </a:p>
          <a:p>
            <a:pPr marL="274320" lvl="0" indent="-274320">
              <a:spcBef>
                <a:spcPct val="20000"/>
              </a:spcBef>
              <a:spcAft>
                <a:spcPts val="600"/>
              </a:spcAft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400" b="1" dirty="0">
                <a:latin typeface="+mj-lt"/>
              </a:rPr>
              <a:t>2005</a:t>
            </a:r>
            <a:r>
              <a:rPr lang="en-US" sz="2400" dirty="0">
                <a:latin typeface="+mj-lt"/>
              </a:rPr>
              <a:t> – Model Peer Review</a:t>
            </a:r>
          </a:p>
          <a:p>
            <a:pPr marL="274320" lvl="0" indent="-274320">
              <a:spcBef>
                <a:spcPct val="20000"/>
              </a:spcBef>
              <a:spcAft>
                <a:spcPts val="600"/>
              </a:spcAft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400" b="1" dirty="0">
                <a:latin typeface="+mj-lt"/>
              </a:rPr>
              <a:t>2007</a:t>
            </a:r>
            <a:r>
              <a:rPr lang="en-US" sz="2400" dirty="0">
                <a:latin typeface="+mj-lt"/>
              </a:rPr>
              <a:t> – External Survey (Interstates)</a:t>
            </a:r>
          </a:p>
          <a:p>
            <a:pPr marL="274320" lvl="0" indent="-274320">
              <a:spcBef>
                <a:spcPct val="20000"/>
              </a:spcBef>
              <a:spcAft>
                <a:spcPts val="600"/>
              </a:spcAft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400" b="1" dirty="0">
                <a:latin typeface="+mj-lt"/>
              </a:rPr>
              <a:t>2008</a:t>
            </a:r>
            <a:r>
              <a:rPr lang="en-US" sz="2400" dirty="0">
                <a:latin typeface="+mj-lt"/>
              </a:rPr>
              <a:t> – HH Travel Survey (Expanded Area)</a:t>
            </a:r>
          </a:p>
          <a:p>
            <a:pPr marL="274320" lvl="0" indent="-274320">
              <a:spcBef>
                <a:spcPct val="20000"/>
              </a:spcBef>
              <a:spcAft>
                <a:spcPts val="600"/>
              </a:spcAft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400" b="1" dirty="0">
                <a:latin typeface="+mj-lt"/>
              </a:rPr>
              <a:t>2009</a:t>
            </a:r>
            <a:r>
              <a:rPr lang="en-US" sz="2400" dirty="0">
                <a:latin typeface="+mj-lt"/>
              </a:rPr>
              <a:t> – Hybrid Trip/Tour Based Model</a:t>
            </a:r>
          </a:p>
          <a:p>
            <a:pPr marL="274320" lvl="0" indent="-274320">
              <a:spcBef>
                <a:spcPct val="20000"/>
              </a:spcBef>
              <a:spcAft>
                <a:spcPts val="600"/>
              </a:spcAft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400" b="1" dirty="0">
                <a:latin typeface="+mj-lt"/>
              </a:rPr>
              <a:t>2012</a:t>
            </a:r>
            <a:r>
              <a:rPr lang="en-US" sz="2400" dirty="0">
                <a:latin typeface="+mj-lt"/>
              </a:rPr>
              <a:t> – Added Geography (LAMTPO), 2010 Base Year (Decennial Census Info) </a:t>
            </a:r>
          </a:p>
          <a:p>
            <a:pPr marL="274320" lvl="0" indent="-274320">
              <a:spcBef>
                <a:spcPct val="20000"/>
              </a:spcBef>
              <a:spcAft>
                <a:spcPts val="600"/>
              </a:spcAft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400" b="1" dirty="0">
                <a:latin typeface="+mj-lt"/>
              </a:rPr>
              <a:t>2017</a:t>
            </a:r>
            <a:r>
              <a:rPr lang="en-US" sz="2400" dirty="0">
                <a:latin typeface="+mj-lt"/>
              </a:rPr>
              <a:t> – Minor Update, Validate to 2014</a:t>
            </a:r>
          </a:p>
          <a:p>
            <a:pPr marL="274320" lvl="0" indent="-274320">
              <a:spcBef>
                <a:spcPct val="20000"/>
              </a:spcBef>
              <a:spcAft>
                <a:spcPts val="600"/>
              </a:spcAft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400" b="1" dirty="0">
                <a:latin typeface="+mj-lt"/>
              </a:rPr>
              <a:t>2019</a:t>
            </a:r>
            <a:r>
              <a:rPr lang="en-US" sz="2400" dirty="0">
                <a:latin typeface="+mj-lt"/>
              </a:rPr>
              <a:t> – Model Peer Review?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503453"/>
            <a:ext cx="990600" cy="990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8DA721-DBC4-47A0-9137-B2DD43765B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7521" y="2138880"/>
            <a:ext cx="2857879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96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65903"/>
            <a:ext cx="7010400" cy="743712"/>
          </a:xfrm>
        </p:spPr>
        <p:txBody>
          <a:bodyPr>
            <a:noAutofit/>
          </a:bodyPr>
          <a:lstStyle/>
          <a:p>
            <a:r>
              <a:rPr lang="en-US" sz="3200" dirty="0"/>
              <a:t>Knoxville Regional Travel Model – Next Steps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" y="1905000"/>
            <a:ext cx="8305800" cy="5346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spcAft>
                <a:spcPts val="600"/>
              </a:spcAft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400" dirty="0">
                <a:latin typeface="+mj-lt"/>
              </a:rPr>
              <a:t>Long Range Plan 4-year Update Cycle drives the Model Update Schedule – Next LRTP due by June 2021</a:t>
            </a:r>
          </a:p>
          <a:p>
            <a:pPr marL="274320" lvl="0" indent="-274320">
              <a:spcBef>
                <a:spcPct val="20000"/>
              </a:spcBef>
              <a:spcAft>
                <a:spcPts val="600"/>
              </a:spcAft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400" dirty="0">
                <a:latin typeface="+mj-lt"/>
              </a:rPr>
              <a:t>Considering Model Peer Review to Determine Next Platform (Hybrid vs. Full Activity Based or Other)</a:t>
            </a:r>
          </a:p>
          <a:p>
            <a:pPr marL="274320" lvl="0" indent="-274320">
              <a:spcBef>
                <a:spcPct val="20000"/>
              </a:spcBef>
              <a:spcAft>
                <a:spcPts val="600"/>
              </a:spcAft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400" dirty="0">
                <a:latin typeface="+mj-lt"/>
              </a:rPr>
              <a:t>Determine Data Needs to Support Next-Gen Model</a:t>
            </a:r>
          </a:p>
          <a:p>
            <a:pPr marL="731520" lvl="1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400" dirty="0">
                <a:latin typeface="+mj-lt"/>
              </a:rPr>
              <a:t>Land Use Information</a:t>
            </a:r>
          </a:p>
          <a:p>
            <a:pPr marL="731520" lvl="1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400" dirty="0">
                <a:latin typeface="+mj-lt"/>
              </a:rPr>
              <a:t>Roadway/Transit Network</a:t>
            </a:r>
          </a:p>
          <a:p>
            <a:pPr marL="731520" lvl="1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400" dirty="0">
                <a:latin typeface="+mj-lt"/>
              </a:rPr>
              <a:t>Travel Behavior Data</a:t>
            </a:r>
          </a:p>
          <a:p>
            <a:pPr marL="731520" lvl="1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400" dirty="0">
                <a:latin typeface="+mj-lt"/>
              </a:rPr>
              <a:t>Non-Household Travel (Commercial and External Traffic)</a:t>
            </a: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400" dirty="0">
                <a:latin typeface="+mj-lt"/>
              </a:rPr>
              <a:t>Determine Data Availability, Acceptability (age, coverage, </a:t>
            </a:r>
            <a:r>
              <a:rPr lang="en-US" sz="2400" dirty="0" err="1">
                <a:latin typeface="+mj-lt"/>
              </a:rPr>
              <a:t>etc</a:t>
            </a:r>
            <a:r>
              <a:rPr lang="en-US" sz="2400" dirty="0">
                <a:latin typeface="+mj-lt"/>
              </a:rPr>
              <a:t>) and 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COST</a:t>
            </a:r>
          </a:p>
          <a:p>
            <a:pPr marL="731520" lvl="1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endParaRPr lang="en-US" sz="2400" dirty="0"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442459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01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65903"/>
            <a:ext cx="7010400" cy="743712"/>
          </a:xfrm>
        </p:spPr>
        <p:txBody>
          <a:bodyPr>
            <a:noAutofit/>
          </a:bodyPr>
          <a:lstStyle/>
          <a:p>
            <a:r>
              <a:rPr lang="en-US" sz="3200" dirty="0"/>
              <a:t>TPO Data Needs – </a:t>
            </a:r>
            <a:br>
              <a:rPr lang="en-US" sz="3200" dirty="0"/>
            </a:br>
            <a:r>
              <a:rPr lang="en-US" sz="3200" dirty="0"/>
              <a:t>Public vs. Proprietary ($$$)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" y="1905000"/>
            <a:ext cx="8534400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spcAft>
                <a:spcPts val="600"/>
              </a:spcAft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000" dirty="0">
                <a:latin typeface="+mj-lt"/>
              </a:rPr>
              <a:t>Many of the Data Sources Needed to Support Travel Demand Model and Transportation Planning are Publicly Available or Collected Directly by TDOT </a:t>
            </a:r>
          </a:p>
          <a:p>
            <a:pPr marL="731520" lvl="1" indent="-274320">
              <a:spcBef>
                <a:spcPct val="20000"/>
              </a:spcBef>
              <a:spcAft>
                <a:spcPts val="600"/>
              </a:spcAft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dirty="0">
                <a:latin typeface="+mj-lt"/>
              </a:rPr>
              <a:t>Roadway Network Attributes – ETRIMS</a:t>
            </a:r>
          </a:p>
          <a:p>
            <a:pPr marL="731520" lvl="1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dirty="0">
                <a:latin typeface="+mj-lt"/>
              </a:rPr>
              <a:t>Traffic Counts</a:t>
            </a:r>
          </a:p>
          <a:p>
            <a:pPr marL="731520" lvl="1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dirty="0">
                <a:latin typeface="+mj-lt"/>
              </a:rPr>
              <a:t>Census Data for Population Characteristics</a:t>
            </a:r>
          </a:p>
          <a:p>
            <a:pPr marL="731520" lvl="1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dirty="0">
                <a:latin typeface="+mj-lt"/>
              </a:rPr>
              <a:t>NPMRDS</a:t>
            </a:r>
          </a:p>
          <a:p>
            <a:pPr marL="731520" lvl="1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dirty="0">
                <a:latin typeface="+mj-lt"/>
              </a:rPr>
              <a:t>Land Use Data – Parcel-based from Tennessee Comptroller (New)</a:t>
            </a:r>
          </a:p>
          <a:p>
            <a:pPr marL="274320" lvl="0" indent="-274320">
              <a:spcBef>
                <a:spcPct val="20000"/>
              </a:spcBef>
              <a:spcAft>
                <a:spcPts val="600"/>
              </a:spcAft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000" dirty="0">
                <a:latin typeface="+mj-lt"/>
              </a:rPr>
              <a:t>Other Data Sources are Proprietary and Cost Money to Acquire or Collect:</a:t>
            </a:r>
          </a:p>
          <a:p>
            <a:pPr marL="731520" lvl="1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dirty="0">
                <a:latin typeface="+mj-lt"/>
              </a:rPr>
              <a:t>Household Surveys</a:t>
            </a:r>
          </a:p>
          <a:p>
            <a:pPr marL="731520" lvl="1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dirty="0">
                <a:latin typeface="+mj-lt"/>
              </a:rPr>
              <a:t>Employment Data</a:t>
            </a:r>
          </a:p>
          <a:p>
            <a:pPr marL="731520" lvl="1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dirty="0">
                <a:latin typeface="+mj-lt"/>
              </a:rPr>
              <a:t>Freight Data</a:t>
            </a:r>
          </a:p>
          <a:p>
            <a:pPr marL="731520" lvl="1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dirty="0">
                <a:latin typeface="+mj-lt"/>
              </a:rPr>
              <a:t>Travel Time Data (Non-NHS)</a:t>
            </a:r>
          </a:p>
          <a:p>
            <a:pPr marL="731520" lvl="1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dirty="0">
                <a:latin typeface="+mj-lt"/>
              </a:rPr>
              <a:t>Cell Phone and Truck Origin-Destination Data </a:t>
            </a:r>
            <a:endParaRPr lang="en-US" sz="2400" dirty="0"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442459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54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65903"/>
            <a:ext cx="7010400" cy="743712"/>
          </a:xfrm>
        </p:spPr>
        <p:txBody>
          <a:bodyPr>
            <a:noAutofit/>
          </a:bodyPr>
          <a:lstStyle/>
          <a:p>
            <a:r>
              <a:rPr lang="en-US" sz="3200" dirty="0"/>
              <a:t>TDOT/MPO Data Coordination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" y="1905000"/>
            <a:ext cx="8534400" cy="4311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spcAft>
                <a:spcPts val="600"/>
              </a:spcAft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000" dirty="0">
                <a:latin typeface="+mj-lt"/>
              </a:rPr>
              <a:t>Current Status of Data Acquisition (My Observation Only):</a:t>
            </a:r>
          </a:p>
          <a:p>
            <a:pPr marL="731520" lvl="1" indent="-274320">
              <a:spcBef>
                <a:spcPct val="20000"/>
              </a:spcBef>
              <a:spcAft>
                <a:spcPts val="600"/>
              </a:spcAft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000" dirty="0">
                <a:latin typeface="+mj-lt"/>
              </a:rPr>
              <a:t> </a:t>
            </a:r>
            <a:r>
              <a:rPr lang="en-US" dirty="0">
                <a:latin typeface="+mj-lt"/>
              </a:rPr>
              <a:t>TDOT acquires proprietary data on as-needed basis for various planning efforts/studies</a:t>
            </a:r>
          </a:p>
          <a:p>
            <a:pPr marL="731520" lvl="1" indent="-274320">
              <a:spcBef>
                <a:spcPct val="20000"/>
              </a:spcBef>
              <a:spcAft>
                <a:spcPts val="600"/>
              </a:spcAft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dirty="0">
                <a:latin typeface="+mj-lt"/>
              </a:rPr>
              <a:t>MPOs collect/purchase their own data or leverage TDOT data as available</a:t>
            </a:r>
          </a:p>
          <a:p>
            <a:pPr marL="274320" lvl="0" indent="-274320">
              <a:spcBef>
                <a:spcPct val="20000"/>
              </a:spcBef>
              <a:spcAft>
                <a:spcPts val="600"/>
              </a:spcAft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000" dirty="0">
                <a:latin typeface="+mj-lt"/>
              </a:rPr>
              <a:t>Possible Future of Data Acquisition:</a:t>
            </a:r>
          </a:p>
          <a:p>
            <a:pPr marL="731520" lvl="1" indent="-274320">
              <a:spcBef>
                <a:spcPct val="20000"/>
              </a:spcBef>
              <a:spcAft>
                <a:spcPts val="600"/>
              </a:spcAft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dirty="0">
                <a:latin typeface="+mj-lt"/>
              </a:rPr>
              <a:t>Convene forum of TDOT/MPO staffs to determine:</a:t>
            </a:r>
          </a:p>
          <a:p>
            <a:pPr marL="1188720" lvl="2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1600" dirty="0">
                <a:latin typeface="+mj-lt"/>
              </a:rPr>
              <a:t>Common Data Needs, which ones are Scalable</a:t>
            </a:r>
          </a:p>
          <a:p>
            <a:pPr marL="1188720" lvl="2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1600" dirty="0">
                <a:latin typeface="+mj-lt"/>
              </a:rPr>
              <a:t>Evaluation of Vendors </a:t>
            </a:r>
          </a:p>
          <a:p>
            <a:pPr marL="1188720" lvl="2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1600" dirty="0">
                <a:latin typeface="+mj-lt"/>
              </a:rPr>
              <a:t>Data Update Cycles Needed</a:t>
            </a:r>
          </a:p>
          <a:p>
            <a:pPr marL="1188720" lvl="2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1600" dirty="0">
                <a:latin typeface="+mj-lt"/>
              </a:rPr>
              <a:t>Cost Sharing Possibilities</a:t>
            </a:r>
          </a:p>
          <a:p>
            <a:pPr marL="1188720" lvl="2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1600" dirty="0">
                <a:latin typeface="+mj-lt"/>
              </a:rPr>
              <a:t>Review Existing Data, opportunities to improve</a:t>
            </a:r>
          </a:p>
          <a:p>
            <a:pPr marL="731520" lvl="1" indent="-274320">
              <a:spcBef>
                <a:spcPct val="20000"/>
              </a:spcBef>
              <a:spcAft>
                <a:spcPts val="600"/>
              </a:spcAft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000" dirty="0">
                <a:latin typeface="+mj-lt"/>
              </a:rPr>
              <a:t>Objective – Develop Data Acquisition “Plan”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442459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784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325</TotalTime>
  <Words>406</Words>
  <Application>Microsoft Macintosh PowerPoint</Application>
  <PresentationFormat>On-screen Show (4:3)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Corbel</vt:lpstr>
      <vt:lpstr>Wingdings</vt:lpstr>
      <vt:lpstr>Wingdings 2</vt:lpstr>
      <vt:lpstr>Banded</vt:lpstr>
      <vt:lpstr>TNMUG –  MPO Data Needs Discussion   Knoxville Regional TPO Perspective</vt:lpstr>
      <vt:lpstr>Summary of Major Data Uses for Transportation Planning  at Knoxville TPO</vt:lpstr>
      <vt:lpstr>Knoxville Regional Travel Model Background - Geography</vt:lpstr>
      <vt:lpstr>Knoxville Regional Travel Model Background – Chronology</vt:lpstr>
      <vt:lpstr>Knoxville Regional Travel Model – Next Steps</vt:lpstr>
      <vt:lpstr>TPO Data Needs –  Public vs. Proprietary ($$$)</vt:lpstr>
      <vt:lpstr>TDOT/MPO Data Coordination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Conger</dc:creator>
  <cp:lastModifiedBy>Smith, Christine</cp:lastModifiedBy>
  <cp:revision>28</cp:revision>
  <dcterms:created xsi:type="dcterms:W3CDTF">2015-07-14T20:12:52Z</dcterms:created>
  <dcterms:modified xsi:type="dcterms:W3CDTF">2018-12-03T16:41:18Z</dcterms:modified>
</cp:coreProperties>
</file>