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3" r:id="rId4"/>
    <p:sldId id="260" r:id="rId5"/>
    <p:sldId id="271" r:id="rId6"/>
    <p:sldId id="27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F00"/>
    <a:srgbClr val="4870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5" autoAdjust="0"/>
  </p:normalViewPr>
  <p:slideViewPr>
    <p:cSldViewPr>
      <p:cViewPr>
        <p:scale>
          <a:sx n="100" d="100"/>
          <a:sy n="100" d="100"/>
        </p:scale>
        <p:origin x="-1944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2185987" y="1219200"/>
            <a:ext cx="477202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423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Gr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accent5">
                  <a:lumMod val="60000"/>
                  <a:lumOff val="40000"/>
                </a:schemeClr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5">
                  <a:lumMod val="60000"/>
                  <a:lumOff val="40000"/>
                </a:schemeClr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5">
                  <a:lumMod val="60000"/>
                  <a:lumOff val="40000"/>
                </a:schemeClr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5">
                  <a:lumMod val="60000"/>
                  <a:lumOff val="40000"/>
                </a:schemeClr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188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6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6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6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6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85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56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44557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Orang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YellowGree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78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- Gray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299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latin typeface="PermianSlabSerifTypeface" pitchFamily="50" charset="0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381000" y="381000"/>
            <a:ext cx="2226945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976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2590800" y="3874770"/>
            <a:ext cx="65532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3962400"/>
            <a:ext cx="63246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09" t="13397" r="9549" b="13397"/>
          <a:stretch/>
        </p:blipFill>
        <p:spPr>
          <a:xfrm>
            <a:off x="152400" y="3766736"/>
            <a:ext cx="2514600" cy="24563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489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978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8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rgbClr val="FF0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5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-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3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3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3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3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395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1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1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1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100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Yellow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ermianSlabSerifTypeface" pitchFamily="50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0"/>
            <a:ext cx="8763000" cy="4958465"/>
          </a:xfrm>
        </p:spPr>
        <p:txBody>
          <a:bodyPr>
            <a:normAutofit/>
          </a:bodyPr>
          <a:lstStyle>
            <a:lvl1pPr>
              <a:buClr>
                <a:schemeClr val="accent2"/>
              </a:buClr>
              <a:defRPr sz="24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accent2"/>
              </a:buClr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accent2"/>
              </a:buClr>
              <a:defRPr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accent2"/>
              </a:buClr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990602"/>
            <a:ext cx="9144000" cy="88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775"/>
          <a:stretch/>
        </p:blipFill>
        <p:spPr>
          <a:xfrm>
            <a:off x="41910" y="6152266"/>
            <a:ext cx="127254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6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005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70" r:id="rId2"/>
    <p:sldLayoutId id="2147483649" r:id="rId3"/>
    <p:sldLayoutId id="2147483680" r:id="rId4"/>
    <p:sldLayoutId id="2147483671" r:id="rId5"/>
    <p:sldLayoutId id="2147483668" r:id="rId6"/>
    <p:sldLayoutId id="2147483665" r:id="rId7"/>
    <p:sldLayoutId id="2147483672" r:id="rId8"/>
    <p:sldLayoutId id="2147483673" r:id="rId9"/>
    <p:sldLayoutId id="2147483679" r:id="rId10"/>
    <p:sldLayoutId id="2147483674" r:id="rId11"/>
    <p:sldLayoutId id="2147483662" r:id="rId12"/>
    <p:sldLayoutId id="2147483663" r:id="rId13"/>
    <p:sldLayoutId id="2147483676" r:id="rId14"/>
    <p:sldLayoutId id="2147483677" r:id="rId15"/>
    <p:sldLayoutId id="2147483675" r:id="rId16"/>
    <p:sldLayoutId id="2147483678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nmug.utk.edu/documents/MinimumTravelDemandModel2016.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Model Calibration </a:t>
            </a:r>
            <a:r>
              <a:rPr lang="en-US" sz="3200" dirty="0"/>
              <a:t>a</a:t>
            </a:r>
            <a:r>
              <a:rPr lang="en-US" sz="3200" dirty="0" smtClean="0"/>
              <a:t>nd</a:t>
            </a:r>
            <a:br>
              <a:rPr lang="en-US" sz="3200" dirty="0" smtClean="0"/>
            </a:br>
            <a:r>
              <a:rPr lang="en-US" sz="3200" dirty="0" smtClean="0"/>
              <a:t>Validation Guidelines for State of Tennessee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New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Majid Khalilikhah, Senior Modeler | November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26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RFP/RFQ/Panel Review (TDM </a:t>
            </a:r>
            <a:r>
              <a:rPr lang="en-US" sz="2000" dirty="0"/>
              <a:t>Model </a:t>
            </a:r>
            <a:r>
              <a:rPr lang="en-US" sz="2000" dirty="0" smtClean="0"/>
              <a:t>Design, Horizon </a:t>
            </a:r>
            <a:r>
              <a:rPr lang="en-US" sz="2000" dirty="0"/>
              <a:t>Year, Interim </a:t>
            </a:r>
            <a:r>
              <a:rPr lang="en-US" sz="2000" dirty="0" smtClean="0"/>
              <a:t>year)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Data </a:t>
            </a:r>
            <a:r>
              <a:rPr lang="en-US" sz="2000" dirty="0"/>
              <a:t>Collection/Model </a:t>
            </a:r>
            <a:r>
              <a:rPr lang="en-US" sz="2000" dirty="0" smtClean="0"/>
              <a:t>Inputs (Network</a:t>
            </a:r>
            <a:r>
              <a:rPr lang="en-US" sz="2000" dirty="0"/>
              <a:t>, TAZ </a:t>
            </a:r>
            <a:r>
              <a:rPr lang="en-US" sz="2000" dirty="0" smtClean="0"/>
              <a:t>review)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Model Developments (Component Validation, Overall Validation, Land </a:t>
            </a:r>
            <a:r>
              <a:rPr lang="en-US" sz="2000" dirty="0"/>
              <a:t>Use Model </a:t>
            </a:r>
            <a:r>
              <a:rPr lang="en-US" sz="2000" dirty="0" smtClean="0"/>
              <a:t>Inputs)</a:t>
            </a:r>
            <a:endParaRPr lang="en-US" sz="20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 smtClean="0"/>
              <a:t>Base </a:t>
            </a:r>
            <a:r>
              <a:rPr lang="it-IT" sz="2000" dirty="0"/>
              <a:t>Year Model / E+C Scenarios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it-IT" sz="2000" dirty="0" smtClean="0"/>
              <a:t>Base </a:t>
            </a:r>
            <a:r>
              <a:rPr lang="it-IT" sz="2000" dirty="0"/>
              <a:t>Year, E+C Scenario Model </a:t>
            </a:r>
            <a:r>
              <a:rPr lang="it-IT" sz="2000" dirty="0" smtClean="0"/>
              <a:t>Documents (</a:t>
            </a:r>
            <a:r>
              <a:rPr lang="en-US" sz="2000" dirty="0" smtClean="0"/>
              <a:t>Document review)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1st TDOT Review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 smtClean="0"/>
              <a:t>LRTP </a:t>
            </a:r>
            <a:r>
              <a:rPr lang="en-US" sz="2000" dirty="0"/>
              <a:t>Scenario </a:t>
            </a:r>
            <a:r>
              <a:rPr lang="en-US" sz="2000" dirty="0" smtClean="0"/>
              <a:t>Development </a:t>
            </a: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Final </a:t>
            </a:r>
            <a:r>
              <a:rPr lang="en-US" sz="2000" dirty="0">
                <a:solidFill>
                  <a:schemeClr val="accent3">
                    <a:lumMod val="75000"/>
                  </a:schemeClr>
                </a:solidFill>
              </a:rPr>
              <a:t>TDOT Review</a:t>
            </a:r>
          </a:p>
        </p:txBody>
      </p:sp>
    </p:spTree>
    <p:extLst>
      <p:ext uri="{BB962C8B-B14F-4D97-AF65-F5344CB8AC3E}">
        <p14:creationId xmlns:p14="http://schemas.microsoft.com/office/powerpoint/2010/main" val="24470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MPO Models Information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295400"/>
            <a:ext cx="8239125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43925" cy="18792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581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Guideline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/>
              <a:t>Minimum Travel Demand Model Calibration and Validation </a:t>
            </a:r>
            <a:r>
              <a:rPr lang="en-US" dirty="0" smtClean="0"/>
              <a:t>Guidelines for </a:t>
            </a:r>
            <a:r>
              <a:rPr lang="en-US" dirty="0"/>
              <a:t>the State of Tennessee - Updated </a:t>
            </a:r>
            <a:r>
              <a:rPr lang="en-US" dirty="0" smtClean="0"/>
              <a:t>2016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1700" u="sng" dirty="0">
                <a:hlinkClick r:id="rId2"/>
              </a:rPr>
              <a:t>http://</a:t>
            </a:r>
            <a:r>
              <a:rPr lang="en-US" sz="1700" u="sng" dirty="0" smtClean="0">
                <a:hlinkClick r:id="rId2"/>
              </a:rPr>
              <a:t>tnmug.utk.edu/documents/MinimumTravelDemandModel2016.pdf</a:t>
            </a:r>
            <a:endParaRPr lang="en-US" sz="1700" u="sng" dirty="0"/>
          </a:p>
        </p:txBody>
      </p:sp>
    </p:spTree>
    <p:extLst>
      <p:ext uri="{BB962C8B-B14F-4D97-AF65-F5344CB8AC3E}">
        <p14:creationId xmlns:p14="http://schemas.microsoft.com/office/powerpoint/2010/main" val="119194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</a:t>
            </a:r>
            <a:r>
              <a:rPr lang="en-US" dirty="0" smtClean="0"/>
              <a:t>Guideline -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Travel Demand Modeling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Trip </a:t>
            </a:r>
            <a:r>
              <a:rPr lang="en-US" dirty="0"/>
              <a:t>Based Models</a:t>
            </a:r>
          </a:p>
          <a:p>
            <a:pPr>
              <a:lnSpc>
                <a:spcPct val="200000"/>
              </a:lnSpc>
            </a:pPr>
            <a:r>
              <a:rPr lang="en-US" dirty="0"/>
              <a:t>Hybrid Models</a:t>
            </a:r>
          </a:p>
          <a:p>
            <a:pPr>
              <a:lnSpc>
                <a:spcPct val="200000"/>
              </a:lnSpc>
            </a:pPr>
            <a:r>
              <a:rPr lang="en-US" dirty="0"/>
              <a:t>Activity Based </a:t>
            </a:r>
            <a:r>
              <a:rPr lang="en-US" dirty="0" smtClean="0"/>
              <a:t>Models</a:t>
            </a:r>
          </a:p>
        </p:txBody>
      </p:sp>
    </p:spTree>
    <p:extLst>
      <p:ext uri="{BB962C8B-B14F-4D97-AF65-F5344CB8AC3E}">
        <p14:creationId xmlns:p14="http://schemas.microsoft.com/office/powerpoint/2010/main" val="50934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Guideline -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 smtClean="0"/>
              <a:t>Project </a:t>
            </a:r>
            <a:r>
              <a:rPr lang="en-US" b="1" dirty="0"/>
              <a:t>Level </a:t>
            </a:r>
            <a:r>
              <a:rPr lang="en-US" b="1" dirty="0" smtClean="0"/>
              <a:t>Results</a:t>
            </a:r>
            <a:endParaRPr lang="en-US" dirty="0"/>
          </a:p>
          <a:p>
            <a:pPr lvl="0">
              <a:lnSpc>
                <a:spcPct val="200000"/>
              </a:lnSpc>
            </a:pPr>
            <a:r>
              <a:rPr lang="en-US" dirty="0" smtClean="0"/>
              <a:t>Emerging </a:t>
            </a:r>
            <a:r>
              <a:rPr lang="en-US" dirty="0"/>
              <a:t>technologies impact studies</a:t>
            </a:r>
          </a:p>
          <a:p>
            <a:pPr lvl="0">
              <a:lnSpc>
                <a:spcPct val="200000"/>
              </a:lnSpc>
            </a:pPr>
            <a:r>
              <a:rPr lang="en-US" dirty="0"/>
              <a:t>Traffic analysis to support the NEPA process</a:t>
            </a:r>
          </a:p>
          <a:p>
            <a:pPr lvl="0">
              <a:lnSpc>
                <a:spcPct val="200000"/>
              </a:lnSpc>
            </a:pPr>
            <a:r>
              <a:rPr lang="en-US" dirty="0"/>
              <a:t>Safety studies</a:t>
            </a:r>
          </a:p>
          <a:p>
            <a:pPr>
              <a:lnSpc>
                <a:spcPct val="200000"/>
              </a:lnSpc>
            </a:pPr>
            <a:r>
              <a:rPr lang="en-US" dirty="0"/>
              <a:t>Planning other </a:t>
            </a:r>
            <a:r>
              <a:rPr lang="en-US" dirty="0" smtClean="0"/>
              <a:t>modes, and …</a:t>
            </a:r>
          </a:p>
        </p:txBody>
      </p:sp>
    </p:spTree>
    <p:extLst>
      <p:ext uri="{BB962C8B-B14F-4D97-AF65-F5344CB8AC3E}">
        <p14:creationId xmlns:p14="http://schemas.microsoft.com/office/powerpoint/2010/main" val="38779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14512</TotalTime>
  <Words>142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PowerPoint B</vt:lpstr>
      <vt:lpstr>Model Calibration and Validation Guidelines for State of Tennessee</vt:lpstr>
      <vt:lpstr>Model Development</vt:lpstr>
      <vt:lpstr>MPO Models Information</vt:lpstr>
      <vt:lpstr>Current Guideline</vt:lpstr>
      <vt:lpstr>Current Guideline - Concerns</vt:lpstr>
      <vt:lpstr>Current Guideline - Concerns</vt:lpstr>
    </vt:vector>
  </TitlesOfParts>
  <Company>State of Tennessee: Finance &amp;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Wehlage</dc:creator>
  <cp:lastModifiedBy>Majid Khalilikhah</cp:lastModifiedBy>
  <cp:revision>82</cp:revision>
  <dcterms:created xsi:type="dcterms:W3CDTF">2015-04-20T20:04:50Z</dcterms:created>
  <dcterms:modified xsi:type="dcterms:W3CDTF">2018-11-28T19:15:14Z</dcterms:modified>
</cp:coreProperties>
</file>