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334" r:id="rId3"/>
    <p:sldId id="335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38" r:id="rId17"/>
    <p:sldId id="280" r:id="rId18"/>
  </p:sldIdLst>
  <p:sldSz cx="9144000" cy="6858000" type="screen4x3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Ultee" initials="JU" lastIdx="27" clrIdx="0"/>
  <p:cmAuthor id="1" name="Tahmina Khan" initials="TK" lastIdx="22" clrIdx="1"/>
  <p:cmAuthor id="2" name="Kwabena Aboagye" initials="K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5" autoAdjust="0"/>
  </p:normalViewPr>
  <p:slideViewPr>
    <p:cSldViewPr>
      <p:cViewPr varScale="1">
        <p:scale>
          <a:sx n="112" d="100"/>
          <a:sy n="112" d="100"/>
        </p:scale>
        <p:origin x="-1500" y="-66"/>
      </p:cViewPr>
      <p:guideLst>
        <p:guide orient="horz" pos="2160"/>
        <p:guide orient="horz" pos="960"/>
        <p:guide pos="2880"/>
        <p:guide pos="672"/>
        <p:guide pos="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Sheet2!$J$24</c:f>
              <c:strCache>
                <c:ptCount val="1"/>
                <c:pt idx="0">
                  <c:v>Travel Time Data</c:v>
                </c:pt>
              </c:strCache>
            </c:strRef>
          </c:tx>
          <c:invertIfNegative val="0"/>
          <c:cat>
            <c:numRef>
              <c:f>Sheet2!$K$23:$M$23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Sheet2!$K$24:$M$24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Sheet2!$J$25</c:f>
              <c:strCache>
                <c:ptCount val="1"/>
                <c:pt idx="0">
                  <c:v>Travel Behavior Data</c:v>
                </c:pt>
              </c:strCache>
            </c:strRef>
          </c:tx>
          <c:invertIfNegative val="0"/>
          <c:cat>
            <c:numRef>
              <c:f>Sheet2!$K$23:$M$23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Sheet2!$K$25:$M$25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Sheet2!$J$26</c:f>
              <c:strCache>
                <c:ptCount val="1"/>
                <c:pt idx="0">
                  <c:v>Origin-Destination Data</c:v>
                </c:pt>
              </c:strCache>
            </c:strRef>
          </c:tx>
          <c:invertIfNegative val="0"/>
          <c:cat>
            <c:numRef>
              <c:f>Sheet2!$K$23:$M$23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Sheet2!$K$26:$M$26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Sheet2!$J$27</c:f>
              <c:strCache>
                <c:ptCount val="1"/>
                <c:pt idx="0">
                  <c:v>Freight Data</c:v>
                </c:pt>
              </c:strCache>
            </c:strRef>
          </c:tx>
          <c:invertIfNegative val="0"/>
          <c:cat>
            <c:numRef>
              <c:f>Sheet2!$K$23:$M$23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Sheet2!$K$27:$M$27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Sheet2!$J$28</c:f>
              <c:strCache>
                <c:ptCount val="1"/>
                <c:pt idx="0">
                  <c:v>Socioeconomic Data</c:v>
                </c:pt>
              </c:strCache>
            </c:strRef>
          </c:tx>
          <c:invertIfNegative val="0"/>
          <c:cat>
            <c:numRef>
              <c:f>Sheet2!$K$23:$M$23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Sheet2!$K$28:$M$28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Sheet2!$J$29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numRef>
              <c:f>Sheet2!$K$23:$M$23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Sheet2!$K$29:$M$29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557184"/>
        <c:axId val="116919680"/>
        <c:axId val="0"/>
      </c:bar3DChart>
      <c:catAx>
        <c:axId val="100557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6919680"/>
        <c:crosses val="autoZero"/>
        <c:auto val="1"/>
        <c:lblAlgn val="ctr"/>
        <c:lblOffset val="100"/>
        <c:noMultiLvlLbl val="0"/>
      </c:catAx>
      <c:valAx>
        <c:axId val="116919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0557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0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4C6FB90-B4C2-49C0-A3D6-4EE88B57077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0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E540A04-DECC-4813-B9AE-553C6F9A2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4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2185987" y="1219200"/>
            <a:ext cx="47720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8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381000" y="381000"/>
            <a:ext cx="222694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Lee@tn.gov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Acquisition Plan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Jaehoon Kim | Forecasting Office Supervisor | May 31,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304800" y="1132728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dirty="0"/>
              <a:t>Q10: Did your organization participate in 2017 NHTS Add-ons?</a:t>
            </a:r>
          </a:p>
        </p:txBody>
      </p:sp>
      <p:pic>
        <p:nvPicPr>
          <p:cNvPr id="4" name="Picture 3" descr="chart1810556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576" y="2191657"/>
            <a:ext cx="6198848" cy="260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3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304800" y="1125163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t>Q12: If no, how will you acquire the travel behavior data?</a:t>
            </a:r>
          </a:p>
        </p:txBody>
      </p:sp>
      <p:pic>
        <p:nvPicPr>
          <p:cNvPr id="4" name="Picture 3" descr="chart1810573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84" y="1905000"/>
            <a:ext cx="646611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36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304800" y="1132728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dirty="0"/>
              <a:t>Q13: What kind of freight data do you prefer to obtain?</a:t>
            </a:r>
          </a:p>
        </p:txBody>
      </p:sp>
      <p:pic>
        <p:nvPicPr>
          <p:cNvPr id="4" name="Picture 3" descr="chart1810577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786" y="2113643"/>
            <a:ext cx="5388428" cy="263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36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304800" y="1132728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dirty="0" smtClean="0"/>
              <a:t>Q1</a:t>
            </a:r>
            <a:r>
              <a:rPr lang="en-US" dirty="0" smtClean="0"/>
              <a:t>4</a:t>
            </a:r>
            <a:r>
              <a:rPr dirty="0" smtClean="0"/>
              <a:t>: </a:t>
            </a:r>
            <a:r>
              <a:rPr lang="en-US" dirty="0" smtClean="0"/>
              <a:t>Please list all proprietary socioeconomic data that you want to acquire.</a:t>
            </a:r>
            <a:endParaRPr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763000" cy="1981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InfoGroup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Woods &amp; Poole</a:t>
            </a:r>
          </a:p>
          <a:p>
            <a:r>
              <a:rPr lang="en-US" dirty="0" err="1" smtClean="0"/>
              <a:t>CoStar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2536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304800" y="1361328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sz="1800" dirty="0" smtClean="0"/>
              <a:t>Q1</a:t>
            </a:r>
            <a:r>
              <a:rPr lang="en-US" sz="1800" dirty="0"/>
              <a:t>5</a:t>
            </a:r>
            <a:r>
              <a:rPr sz="1800" dirty="0" smtClean="0"/>
              <a:t>: </a:t>
            </a:r>
            <a:r>
              <a:rPr lang="en-US" sz="1800" dirty="0" smtClean="0"/>
              <a:t>Please list all proprietary data which are not mentioned on previous questions, and you want to acquire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7630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REMI/TREDIS</a:t>
            </a:r>
          </a:p>
          <a:p>
            <a:r>
              <a:rPr lang="en-US" dirty="0" smtClean="0"/>
              <a:t>Turning movement counts on NHS</a:t>
            </a:r>
          </a:p>
          <a:p>
            <a:r>
              <a:rPr lang="en-US" dirty="0" smtClean="0"/>
              <a:t>RITIS Analytics on NPMRDS</a:t>
            </a:r>
          </a:p>
          <a:p>
            <a:r>
              <a:rPr lang="en-US" dirty="0" err="1" smtClean="0"/>
              <a:t>VisionZero</a:t>
            </a:r>
            <a:r>
              <a:rPr lang="en-US" dirty="0" smtClean="0"/>
              <a:t> Analysis of Crash 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253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Data TDOT Purchased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474602"/>
              </p:ext>
            </p:extLst>
          </p:nvPr>
        </p:nvGraphicFramePr>
        <p:xfrm>
          <a:off x="457200" y="1422398"/>
          <a:ext cx="8077201" cy="4013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1240"/>
                <a:gridCol w="1301360"/>
                <a:gridCol w="1905000"/>
                <a:gridCol w="4419601"/>
              </a:tblGrid>
              <a:tr h="54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Data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 smtClean="0">
                          <a:effectLst/>
                        </a:rPr>
                        <a:t>Base Year</a:t>
                      </a:r>
                      <a:endParaRPr 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Licensed Users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5776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Air </a:t>
                      </a:r>
                      <a:r>
                        <a:rPr lang="en-US" sz="1600" u="none" strike="noStrike" dirty="0" smtClean="0">
                          <a:effectLst/>
                        </a:rPr>
                        <a:t>Sage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2014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RPM, RSG, TDOT, 11 TN MPOs, Universities in TN where a valid L.A. exists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5776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ATRI GPS data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2013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GPS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Raw Data (RSG Only), O/D Matrix (TDOT)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5776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smtClean="0">
                          <a:effectLst/>
                        </a:rPr>
                        <a:t>2012 – 2017 April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TDOT Only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5776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InfoUSA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2013, 2018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TDOT, 11 TN MPOs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5776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Transearch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2012, 2016 (waiting)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RPM, RSG, TDOT, 11 TN MPOs, Universities in TN for TDOT research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5776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W&amp;P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600" u="none" strike="noStrike" dirty="0" smtClean="0">
                          <a:effectLst/>
                        </a:rPr>
                        <a:t>2014, </a:t>
                      </a:r>
                      <a:r>
                        <a:rPr lang="nn-NO" sz="1600" u="none" strike="noStrike" dirty="0" smtClean="0">
                          <a:effectLst/>
                        </a:rPr>
                        <a:t>2016, 2017</a:t>
                      </a:r>
                      <a:endParaRPr lang="nn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600" u="none" strike="noStrike" dirty="0">
                          <a:effectLst/>
                        </a:rPr>
                        <a:t>TDOT, 11 TN MPOs for TDOT model update</a:t>
                      </a:r>
                      <a:endParaRPr lang="nn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536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Acquisition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TDOT will have internal discussion on next data acquisition.</a:t>
            </a:r>
          </a:p>
          <a:p>
            <a:r>
              <a:rPr lang="en-US" dirty="0" smtClean="0"/>
              <a:t>More focus on ‘Travel Time Data’</a:t>
            </a:r>
          </a:p>
          <a:p>
            <a:pPr lvl="1"/>
            <a:r>
              <a:rPr lang="en-US" dirty="0" smtClean="0"/>
              <a:t>Currently working with RITIS for cost estimation (tools/data)</a:t>
            </a:r>
          </a:p>
          <a:p>
            <a:pPr lvl="1"/>
            <a:r>
              <a:rPr lang="en-US" dirty="0" smtClean="0"/>
              <a:t>Necessary to have the consent of all MPOs for cost sharing</a:t>
            </a:r>
          </a:p>
          <a:p>
            <a:r>
              <a:rPr lang="en-US" dirty="0" smtClean="0"/>
              <a:t>Household Survey</a:t>
            </a:r>
          </a:p>
          <a:p>
            <a:pPr lvl="1"/>
            <a:r>
              <a:rPr lang="en-US" dirty="0" smtClean="0"/>
              <a:t>Need to discuss with MPOs who plan to conduct regional HH travel survey</a:t>
            </a:r>
          </a:p>
          <a:p>
            <a:pPr lvl="1"/>
            <a:r>
              <a:rPr lang="en-US" dirty="0" smtClean="0"/>
              <a:t>Other options</a:t>
            </a:r>
          </a:p>
          <a:p>
            <a:pPr lvl="2"/>
            <a:r>
              <a:rPr lang="en-US" dirty="0" smtClean="0"/>
              <a:t>HH survey application (TDOT Research Project)</a:t>
            </a:r>
          </a:p>
          <a:p>
            <a:pPr lvl="2"/>
            <a:r>
              <a:rPr lang="en-US" dirty="0" err="1" smtClean="0"/>
              <a:t>NextGen</a:t>
            </a:r>
            <a:r>
              <a:rPr lang="en-US" dirty="0" smtClean="0"/>
              <a:t> Pooled Fund Study</a:t>
            </a:r>
          </a:p>
          <a:p>
            <a:pPr lvl="1"/>
            <a:r>
              <a:rPr lang="en-US" dirty="0" smtClean="0"/>
              <a:t>NOT sure when Next NHTS will be conducted</a:t>
            </a:r>
          </a:p>
          <a:p>
            <a:r>
              <a:rPr lang="en-US" dirty="0" smtClean="0"/>
              <a:t>Contact TDOT Forecasting Office regarding following datasets</a:t>
            </a:r>
          </a:p>
          <a:p>
            <a:pPr lvl="1"/>
            <a:r>
              <a:rPr lang="en-US" dirty="0" err="1" smtClean="0"/>
              <a:t>InfoGroup</a:t>
            </a:r>
            <a:endParaRPr lang="en-US" dirty="0" smtClean="0"/>
          </a:p>
          <a:p>
            <a:pPr lvl="1"/>
            <a:r>
              <a:rPr lang="en-US" dirty="0" smtClean="0"/>
              <a:t>Woods &amp; Poole</a:t>
            </a:r>
          </a:p>
          <a:p>
            <a:pPr lvl="1"/>
            <a:r>
              <a:rPr lang="en-US" dirty="0" err="1" smtClean="0"/>
              <a:t>Transearch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4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David Lee, PhD</a:t>
            </a:r>
          </a:p>
          <a:p>
            <a:pPr marL="0" indent="0">
              <a:buNone/>
            </a:pPr>
            <a:r>
              <a:rPr lang="en-US" sz="2000" dirty="0" smtClean="0"/>
              <a:t>Assistant Director</a:t>
            </a:r>
          </a:p>
          <a:p>
            <a:pPr marL="0" indent="0">
              <a:buNone/>
            </a:pPr>
            <a:r>
              <a:rPr lang="en-US" sz="2000" dirty="0" smtClean="0"/>
              <a:t>Long Range Planning Division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David.Lee@tn.gov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Office: (615) 253-4519</a:t>
            </a:r>
          </a:p>
          <a:p>
            <a:pPr marL="0" indent="0">
              <a:buNone/>
            </a:pPr>
            <a:r>
              <a:rPr lang="en-US" sz="2000" dirty="0" smtClean="0"/>
              <a:t>Cell: (615) 906-4555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Jaehoon Kim, PhD</a:t>
            </a:r>
          </a:p>
          <a:p>
            <a:pPr marL="0" indent="0">
              <a:buNone/>
            </a:pPr>
            <a:r>
              <a:rPr lang="en-US" sz="2000" dirty="0"/>
              <a:t>Forecasting Office Supervisor</a:t>
            </a:r>
          </a:p>
          <a:p>
            <a:pPr marL="0" indent="0">
              <a:buNone/>
            </a:pPr>
            <a:r>
              <a:rPr lang="en-US" sz="2000" dirty="0"/>
              <a:t>Long Range Planning Division</a:t>
            </a:r>
          </a:p>
          <a:p>
            <a:pPr marL="0" indent="0">
              <a:buNone/>
            </a:pPr>
            <a:r>
              <a:rPr lang="en-US" sz="2000" u="sng" dirty="0"/>
              <a:t>Jaehoon.Kim@tn.gov</a:t>
            </a:r>
          </a:p>
          <a:p>
            <a:pPr marL="0" indent="0">
              <a:buNone/>
            </a:pPr>
            <a:r>
              <a:rPr lang="en-US" sz="2000" dirty="0" smtClean="0"/>
              <a:t>Office: (615</a:t>
            </a:r>
            <a:r>
              <a:rPr lang="en-US" sz="2000" dirty="0"/>
              <a:t>) 837-5464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Cell: (615) 587-1866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2965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on MPOs’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Purpose</a:t>
            </a:r>
            <a:endParaRPr lang="en-US" dirty="0" smtClean="0"/>
          </a:p>
          <a:p>
            <a:pPr lvl="1"/>
            <a:r>
              <a:rPr lang="en-US" dirty="0" smtClean="0"/>
              <a:t>To know </a:t>
            </a:r>
            <a:r>
              <a:rPr lang="en-US" dirty="0" smtClean="0"/>
              <a:t>MPOs’ needs of commercial datasets</a:t>
            </a:r>
            <a:endParaRPr lang="en-US" dirty="0" smtClean="0"/>
          </a:p>
          <a:p>
            <a:pPr lvl="1"/>
            <a:r>
              <a:rPr lang="en-US" dirty="0" smtClean="0"/>
              <a:t>To know </a:t>
            </a:r>
            <a:r>
              <a:rPr lang="en-US" dirty="0" smtClean="0"/>
              <a:t>when MPOs need to obtain</a:t>
            </a:r>
          </a:p>
          <a:p>
            <a:pPr lvl="1"/>
            <a:r>
              <a:rPr lang="en-US" dirty="0" smtClean="0"/>
              <a:t>To know preferred data vendors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Survey Structure</a:t>
            </a:r>
            <a:endParaRPr lang="en-US" dirty="0" smtClean="0"/>
          </a:p>
          <a:p>
            <a:pPr lvl="1"/>
            <a:r>
              <a:rPr lang="en-US" dirty="0" smtClean="0"/>
              <a:t>Target: 11 MPOs</a:t>
            </a:r>
            <a:endParaRPr lang="en-US" dirty="0" smtClean="0"/>
          </a:p>
          <a:p>
            <a:pPr lvl="1"/>
            <a:r>
              <a:rPr lang="en-US" dirty="0" smtClean="0"/>
              <a:t>Questions: Total 15 Questions were asked</a:t>
            </a:r>
            <a:endParaRPr lang="en-US" dirty="0" smtClean="0"/>
          </a:p>
          <a:p>
            <a:pPr lvl="1"/>
            <a:r>
              <a:rPr lang="en-US" dirty="0" smtClean="0"/>
              <a:t>Responded by </a:t>
            </a:r>
            <a:r>
              <a:rPr lang="en-US" dirty="0" smtClean="0"/>
              <a:t>8 </a:t>
            </a:r>
            <a:r>
              <a:rPr lang="en-US" dirty="0" smtClean="0"/>
              <a:t>MPOs </a:t>
            </a:r>
            <a:endParaRPr lang="en-US" dirty="0" smtClean="0"/>
          </a:p>
          <a:p>
            <a:pPr lvl="1"/>
            <a:r>
              <a:rPr lang="en-US" dirty="0" smtClean="0"/>
              <a:t>Survey Period: Nov. 26 to 28, 2018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41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304800" y="112426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dirty="0"/>
              <a:t>Q2: What kind of data do you need most urgently?</a:t>
            </a:r>
          </a:p>
        </p:txBody>
      </p:sp>
      <p:pic>
        <p:nvPicPr>
          <p:cNvPr id="11" name="Picture 10" descr="chart1810464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133" y="1752599"/>
            <a:ext cx="6400800" cy="441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9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304800" y="112426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dirty="0" smtClean="0"/>
              <a:t>Q</a:t>
            </a:r>
            <a:r>
              <a:rPr lang="en-US" dirty="0" smtClean="0"/>
              <a:t>3</a:t>
            </a:r>
            <a:r>
              <a:rPr dirty="0" smtClean="0"/>
              <a:t>: </a:t>
            </a:r>
            <a:r>
              <a:rPr lang="en-US" dirty="0" smtClean="0"/>
              <a:t>What is the purpose of the data that you selected in the previous question</a:t>
            </a:r>
            <a:r>
              <a:rPr dirty="0" smtClean="0"/>
              <a:t>?</a:t>
            </a:r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84632"/>
              </p:ext>
            </p:extLst>
          </p:nvPr>
        </p:nvGraphicFramePr>
        <p:xfrm>
          <a:off x="296332" y="2057400"/>
          <a:ext cx="8678334" cy="2971801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125135"/>
                <a:gridCol w="1676400"/>
                <a:gridCol w="4876799"/>
              </a:tblGrid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Response (Q2)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Response (Q3)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Travel Time Data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TIP, Model Development, CMP report, PM3, TDM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Travel Behavior Data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Origin-Destination Data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Corridor Planning, To know Travel Behavior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Freight Data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Freight Study in 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Socioeconomic Data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4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Other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60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304800" y="1132728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dirty="0"/>
              <a:t>Q4: When do you need the data?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429744"/>
              </p:ext>
            </p:extLst>
          </p:nvPr>
        </p:nvGraphicFramePr>
        <p:xfrm>
          <a:off x="1083733" y="2057400"/>
          <a:ext cx="691726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524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304800" y="1132728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dirty="0"/>
              <a:t>Q5: Please rank datasets in terms of your priority.</a:t>
            </a:r>
          </a:p>
        </p:txBody>
      </p:sp>
      <p:pic>
        <p:nvPicPr>
          <p:cNvPr id="4" name="Picture 3" descr="chart1810501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33" y="1824567"/>
            <a:ext cx="5388428" cy="3175000"/>
          </a:xfrm>
          <a:prstGeom prst="rect">
            <a:avLst/>
          </a:prstGeom>
        </p:spPr>
      </p:pic>
      <p:pic>
        <p:nvPicPr>
          <p:cNvPr id="5" name="Picture 4" descr="table18105010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906460"/>
            <a:ext cx="5388428" cy="21862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57600" y="4876800"/>
            <a:ext cx="5388428" cy="457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66067" y="4114800"/>
            <a:ext cx="5388428" cy="457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3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304800" y="1132728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t>Q6: Please select datasets you need to use except for the travel demand model update.</a:t>
            </a:r>
          </a:p>
        </p:txBody>
      </p:sp>
      <p:pic>
        <p:nvPicPr>
          <p:cNvPr id="4" name="Picture 3" descr="chart1810514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21" y="1841500"/>
            <a:ext cx="6715179" cy="395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36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287867" y="1132728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dirty="0"/>
              <a:t>Q8: What data vendor do you prefer to obtain for the </a:t>
            </a:r>
            <a:r>
              <a:rPr u="sng" dirty="0"/>
              <a:t>project</a:t>
            </a:r>
            <a:r>
              <a:rPr dirty="0"/>
              <a:t>?</a:t>
            </a: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304800" y="1524000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-&gt; </a:t>
            </a:r>
            <a:r>
              <a:rPr dirty="0" smtClean="0"/>
              <a:t>Q8</a:t>
            </a:r>
            <a:r>
              <a:rPr dirty="0"/>
              <a:t>: What data vendor do you prefer to obtain for the </a:t>
            </a:r>
            <a:r>
              <a:rPr lang="en-US" dirty="0" smtClean="0">
                <a:solidFill>
                  <a:srgbClr val="FF0000"/>
                </a:solidFill>
              </a:rPr>
              <a:t>travel time data</a:t>
            </a:r>
            <a:r>
              <a:rPr dirty="0" smtClean="0">
                <a:solidFill>
                  <a:srgbClr val="FF0000"/>
                </a:solidFill>
              </a:rPr>
              <a:t>?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5" name="Picture 4" descr="chart18105463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550" y="2474686"/>
            <a:ext cx="6324900" cy="308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3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on MPOs’ Needs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287867" y="1132728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t>Q9: What data vendor do you prefer to obtain for the Origin-Destination Data?</a:t>
            </a:r>
          </a:p>
        </p:txBody>
      </p:sp>
      <p:pic>
        <p:nvPicPr>
          <p:cNvPr id="4" name="Picture 3" descr="chart18105519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148" y="2021114"/>
            <a:ext cx="6785704" cy="331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3611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5540</TotalTime>
  <Words>629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PowerPoint B</vt:lpstr>
      <vt:lpstr>Data Acquisition Plan</vt:lpstr>
      <vt:lpstr>Survey on MPOs’ Needs</vt:lpstr>
      <vt:lpstr>Survey on MPOs’ Needs</vt:lpstr>
      <vt:lpstr>Survey on MPOs’ Needs</vt:lpstr>
      <vt:lpstr>Survey on MPOs’ Needs</vt:lpstr>
      <vt:lpstr>Survey on MPOs’ Needs</vt:lpstr>
      <vt:lpstr>Survey on MPOs’ Needs</vt:lpstr>
      <vt:lpstr>Survey on MPOs’ Needs</vt:lpstr>
      <vt:lpstr>Survey on MPOs’ Needs</vt:lpstr>
      <vt:lpstr>Survey on MPOs’ Needs</vt:lpstr>
      <vt:lpstr>Survey on MPOs’ Needs</vt:lpstr>
      <vt:lpstr>Survey on MPOs’ Needs</vt:lpstr>
      <vt:lpstr>Survey on MPOs’ Needs</vt:lpstr>
      <vt:lpstr>Survey on MPOs’ Needs</vt:lpstr>
      <vt:lpstr>Commercial Data TDOT Purchased</vt:lpstr>
      <vt:lpstr>Data Acquisition Plan</vt:lpstr>
      <vt:lpstr>Contact Information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Jaehoon Kim</cp:lastModifiedBy>
  <cp:revision>179</cp:revision>
  <cp:lastPrinted>2017-10-24T15:54:08Z</cp:lastPrinted>
  <dcterms:created xsi:type="dcterms:W3CDTF">2015-04-20T20:04:50Z</dcterms:created>
  <dcterms:modified xsi:type="dcterms:W3CDTF">2018-11-29T00:48:57Z</dcterms:modified>
</cp:coreProperties>
</file>